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9"/>
  </p:notesMasterIdLst>
  <p:handoutMasterIdLst>
    <p:handoutMasterId r:id="rId30"/>
  </p:handoutMasterIdLst>
  <p:sldIdLst>
    <p:sldId id="257" r:id="rId5"/>
    <p:sldId id="287" r:id="rId6"/>
    <p:sldId id="284" r:id="rId7"/>
    <p:sldId id="282" r:id="rId8"/>
    <p:sldId id="268" r:id="rId9"/>
    <p:sldId id="274" r:id="rId10"/>
    <p:sldId id="291" r:id="rId11"/>
    <p:sldId id="285" r:id="rId12"/>
    <p:sldId id="290" r:id="rId13"/>
    <p:sldId id="293" r:id="rId14"/>
    <p:sldId id="294" r:id="rId15"/>
    <p:sldId id="295" r:id="rId16"/>
    <p:sldId id="296" r:id="rId17"/>
    <p:sldId id="297" r:id="rId18"/>
    <p:sldId id="298" r:id="rId19"/>
    <p:sldId id="299" r:id="rId20"/>
    <p:sldId id="300" r:id="rId21"/>
    <p:sldId id="301" r:id="rId22"/>
    <p:sldId id="302" r:id="rId23"/>
    <p:sldId id="304" r:id="rId24"/>
    <p:sldId id="303" r:id="rId25"/>
    <p:sldId id="305" r:id="rId26"/>
    <p:sldId id="307" r:id="rId27"/>
    <p:sldId id="286" r:id="rId28"/>
  </p:sldIdLst>
  <p:sldSz cx="12188825"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12"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6" autoAdjust="0"/>
    <p:restoredTop sz="70404" autoAdjust="0"/>
  </p:normalViewPr>
  <p:slideViewPr>
    <p:cSldViewPr showGuides="1">
      <p:cViewPr>
        <p:scale>
          <a:sx n="60" d="100"/>
          <a:sy n="60" d="100"/>
        </p:scale>
        <p:origin x="-984" y="-108"/>
      </p:cViewPr>
      <p:guideLst>
        <p:guide orient="horz" pos="2160"/>
        <p:guide pos="3839"/>
      </p:guideLst>
    </p:cSldViewPr>
  </p:slideViewPr>
  <p:notesTextViewPr>
    <p:cViewPr>
      <p:scale>
        <a:sx n="1" d="1"/>
        <a:sy n="1" d="1"/>
      </p:scale>
      <p:origin x="0" y="0"/>
    </p:cViewPr>
  </p:notesTextViewPr>
  <p:notesViewPr>
    <p:cSldViewPr showGuides="1">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16D341-6D40-498C-B355-1A6B10FB4029}" type="datetimeFigureOut">
              <a:rPr lang="en-US"/>
              <a:t>5/8/2016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386A95-D0A4-44B9-98DA-3665758D8262}" type="slidenum">
              <a:rPr/>
              <a:t>‹#›</a:t>
            </a:fld>
            <a:endParaRPr/>
          </a:p>
        </p:txBody>
      </p:sp>
    </p:spTree>
    <p:extLst>
      <p:ext uri="{BB962C8B-B14F-4D97-AF65-F5344CB8AC3E}">
        <p14:creationId xmlns:p14="http://schemas.microsoft.com/office/powerpoint/2010/main" val="346984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5E7497-3723-4859-BCC5-41DA474F1359}" type="datetimeFigureOut">
              <a:rPr lang="en-US"/>
              <a:t>5/8/2016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3821A9-1C31-4760-BDBC-9A0BA471B1B7}" type="slidenum">
              <a:rPr/>
              <a:t>‹#›</a:t>
            </a:fld>
            <a:endParaRPr/>
          </a:p>
        </p:txBody>
      </p:sp>
    </p:spTree>
    <p:extLst>
      <p:ext uri="{BB962C8B-B14F-4D97-AF65-F5344CB8AC3E}">
        <p14:creationId xmlns:p14="http://schemas.microsoft.com/office/powerpoint/2010/main" val="3322161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epicurious.com/recipes/food/views/SEAFOOD-PANCAKE-10959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and welcome to the Science Kitchen. Today we are making soup, not just any soup, but onion soup, that’s French onion soup. </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a:t>
            </a:fld>
            <a:endParaRPr lang="en-US"/>
          </a:p>
        </p:txBody>
      </p:sp>
    </p:spTree>
    <p:extLst>
      <p:ext uri="{BB962C8B-B14F-4D97-AF65-F5344CB8AC3E}">
        <p14:creationId xmlns:p14="http://schemas.microsoft.com/office/powerpoint/2010/main" val="43002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Before we get started would be great if all of you would send me a selfie. Send it to facebook.com/</a:t>
            </a:r>
            <a:r>
              <a:rPr lang="en-US" dirty="0" err="1" smtClean="0"/>
              <a:t>thesciencekitchen</a:t>
            </a:r>
            <a:r>
              <a:rPr lang="en-US" dirty="0" smtClean="0"/>
              <a:t> - all one word - and then in a few minutes we can introduce ourselves. Don’t worry if you don’t have </a:t>
            </a:r>
            <a:r>
              <a:rPr lang="en-US" dirty="0" err="1" smtClean="0"/>
              <a:t>facebook</a:t>
            </a:r>
            <a:r>
              <a:rPr lang="en-US" dirty="0" smtClean="0"/>
              <a:t>. You can send me a picture by e-mail.  Send it to RwhatU8@gmail.com </a:t>
            </a:r>
          </a:p>
          <a:p>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2</a:t>
            </a:fld>
            <a:endParaRPr lang="en-US"/>
          </a:p>
        </p:txBody>
      </p:sp>
    </p:spTree>
    <p:extLst>
      <p:ext uri="{BB962C8B-B14F-4D97-AF65-F5344CB8AC3E}">
        <p14:creationId xmlns:p14="http://schemas.microsoft.com/office/powerpoint/2010/main" val="34297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dirty="0" smtClean="0"/>
              <a:t>Here in the science kitchen we use food and cooking as an anchor scenario for science education.  Today we’re using a simple recipe for French onion soup with its four ingredients to show you how to do that.  We have created four modules that illustrate many scientific principles as related to cooking French onion soup. In today’s module, called “It’s Classified,” we will show you how to apply various different classifications systems to choosing the onion for your soup.  Let’s begin by looking at the whole recipe and getting a taste - so to speak - for </a:t>
            </a:r>
            <a:r>
              <a:rPr lang="en-US" dirty="0" err="1" smtClean="0"/>
              <a:t>what”s</a:t>
            </a:r>
            <a:r>
              <a:rPr lang="en-US" dirty="0" smtClean="0"/>
              <a:t> yet to come. </a:t>
            </a: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Tree>
    <p:extLst>
      <p:ext uri="{BB962C8B-B14F-4D97-AF65-F5344CB8AC3E}">
        <p14:creationId xmlns:p14="http://schemas.microsoft.com/office/powerpoint/2010/main" val="3903279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Video…  So you can see that French onion soup is pretty easy to make; this video was about 3 minutes long.  Making French onion soup gives you the opportunity to innovate.  The recipe is fairly straightforward, but it can be changed 1000 ways.  It really easy to take this recipe and make your own; it calls for four ingredients: onion, broth, bread and cheese.  This soup was commonly eaten by the French during the German occupation in world war two. It’s perfect because it uses inexpensive ingredients and you can change the quantity and quality of them and still have a tasty meal.</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4</a:t>
            </a:fld>
            <a:endParaRPr lang="en-US"/>
          </a:p>
        </p:txBody>
      </p:sp>
    </p:spTree>
    <p:extLst>
      <p:ext uri="{BB962C8B-B14F-4D97-AF65-F5344CB8AC3E}">
        <p14:creationId xmlns:p14="http://schemas.microsoft.com/office/powerpoint/2010/main" val="900247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just what are we going to talk about today?  First off, I’ll help you choose your onions for your soup.  In order to do that, you have to know little bit about the onions.  So we’re going to learn to differentiate between the different kinds of culinary alliums. What are alliums? “Alliums” is the genius of the onion family. It’s the Latin name; we</a:t>
            </a:r>
            <a:r>
              <a:rPr lang="en-US" baseline="0" dirty="0" smtClean="0"/>
              <a:t> </a:t>
            </a:r>
            <a:r>
              <a:rPr lang="en-US" dirty="0" smtClean="0"/>
              <a:t>will talk a bit about taxonomy and the genus and species names given to plants.  We’re looking at the different kinds of onions, so we’re going to categorize them by function and morphology.  Morphology means how they look - what they’re made of - their different parts. We are also going to learn the source of the word onion and how it relates to the way onions grow. </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5</a:t>
            </a:fld>
            <a:endParaRPr lang="en-US"/>
          </a:p>
        </p:txBody>
      </p:sp>
    </p:spTree>
    <p:extLst>
      <p:ext uri="{BB962C8B-B14F-4D97-AF65-F5344CB8AC3E}">
        <p14:creationId xmlns:p14="http://schemas.microsoft.com/office/powerpoint/2010/main" val="376545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collected your photos from my e-mail and posted them to </a:t>
            </a:r>
            <a:r>
              <a:rPr lang="en-US" dirty="0" err="1" smtClean="0"/>
              <a:t>facebook</a:t>
            </a:r>
            <a:r>
              <a:rPr lang="en-US" dirty="0" smtClean="0"/>
              <a:t> with the others.  Let’s go the down the list and share a little bit about ourselves: Your name? Where are you teaching? What</a:t>
            </a:r>
            <a:r>
              <a:rPr lang="en-US" baseline="0" dirty="0" smtClean="0"/>
              <a:t> </a:t>
            </a:r>
            <a:r>
              <a:rPr lang="en-US" dirty="0" smtClean="0"/>
              <a:t>grade level? and then tell me about your favorite onion.  Let’s begin… I’ll go first.</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6</a:t>
            </a:fld>
            <a:endParaRPr lang="en-US"/>
          </a:p>
        </p:txBody>
      </p:sp>
    </p:spTree>
    <p:extLst>
      <p:ext uri="{BB962C8B-B14F-4D97-AF65-F5344CB8AC3E}">
        <p14:creationId xmlns:p14="http://schemas.microsoft.com/office/powerpoint/2010/main" val="330323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Facebook page and open microphones and chat window.</a:t>
            </a:r>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7</a:t>
            </a:fld>
            <a:endParaRPr lang="en-US"/>
          </a:p>
        </p:txBody>
      </p:sp>
    </p:spTree>
    <p:extLst>
      <p:ext uri="{BB962C8B-B14F-4D97-AF65-F5344CB8AC3E}">
        <p14:creationId xmlns:p14="http://schemas.microsoft.com/office/powerpoint/2010/main" val="342979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dirty="0" smtClean="0"/>
              <a:t>One of the things scientists like to do is to group things.  Organizing things into categories makes it easier to see the relationships- similarities and differences in those categories.  One of the main objectives and 19</a:t>
            </a:r>
            <a:r>
              <a:rPr lang="en-US" baseline="30000" dirty="0" smtClean="0"/>
              <a:t>th</a:t>
            </a:r>
            <a:r>
              <a:rPr lang="en-US" dirty="0" smtClean="0"/>
              <a:t> and early 20</a:t>
            </a:r>
            <a:r>
              <a:rPr lang="en-US" baseline="30000" dirty="0" smtClean="0"/>
              <a:t>th</a:t>
            </a:r>
            <a:r>
              <a:rPr lang="en-US" dirty="0" smtClean="0"/>
              <a:t> century science was to give everything a name and stick it into a category. Modern science</a:t>
            </a:r>
            <a:r>
              <a:rPr lang="en-US" baseline="0" dirty="0" smtClean="0"/>
              <a:t> uses DNA analysis to find genetic similarities.</a:t>
            </a:r>
            <a:r>
              <a:rPr lang="en-US" dirty="0" smtClean="0"/>
              <a:t> The alliums were grouped together because they share many similar characteristics. Let’s look at the culinary alliums.  </a:t>
            </a:r>
          </a:p>
          <a:p>
            <a:endParaRPr lang="en-US" dirty="0" smtClean="0"/>
          </a:p>
        </p:txBody>
      </p:sp>
      <p:sp>
        <p:nvSpPr>
          <p:cNvPr id="4" name="Slide Number Placeholder 3"/>
          <p:cNvSpPr>
            <a:spLocks noGrp="1"/>
          </p:cNvSpPr>
          <p:nvPr>
            <p:ph type="sldNum" sz="quarter" idx="10"/>
          </p:nvPr>
        </p:nvSpPr>
        <p:spPr/>
        <p:txBody>
          <a:bodyPr/>
          <a:lstStyle/>
          <a:p>
            <a:fld id="{3A2CC701-D80A-463B-8415-A85485312088}" type="slidenum">
              <a:rPr lang="en-US" smtClean="0"/>
              <a:t>8</a:t>
            </a:fld>
            <a:endParaRPr lang="en-US"/>
          </a:p>
        </p:txBody>
      </p:sp>
    </p:spTree>
    <p:extLst>
      <p:ext uri="{BB962C8B-B14F-4D97-AF65-F5344CB8AC3E}">
        <p14:creationId xmlns:p14="http://schemas.microsoft.com/office/powerpoint/2010/main" val="390327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good time to discuss getting a G-mail account.  You’ll need a G-mail account to access some of the course’s extra materials.  One of those things we’re going to use right now.  It may take</a:t>
            </a:r>
            <a:r>
              <a:rPr lang="en-US" baseline="0" dirty="0" smtClean="0"/>
              <a:t> a</a:t>
            </a:r>
            <a:r>
              <a:rPr lang="en-US" dirty="0" smtClean="0"/>
              <a:t> little bit of extra time for you to sign up for google, if you don’t already have a G-mail account you should do that now. </a:t>
            </a:r>
          </a:p>
          <a:p>
            <a:endParaRPr lang="en-US" dirty="0" smtClean="0"/>
          </a:p>
          <a:p>
            <a:r>
              <a:rPr lang="en-US" dirty="0" smtClean="0"/>
              <a:t>Once your account is set up, use the link below to bring up a Google draw document.  See if you can match the pictures with the names of the different Alliums shown. Use the text box tool to insert numbers adjacent to the pictures that correspond to the names on the right.</a:t>
            </a:r>
          </a:p>
          <a:p>
            <a:endParaRPr lang="en-US" dirty="0" smtClean="0"/>
          </a:p>
          <a:p>
            <a:r>
              <a:rPr lang="en-US" dirty="0" smtClean="0"/>
              <a:t>https://docs.google.com/drawings/d/1WvG8dOzPFWYvWCUOHq51tcb8ZDI0L44jWITSzPWBp-g/edit?usp=sharing</a:t>
            </a:r>
          </a:p>
          <a:p>
            <a:endParaRPr lang="en-US" dirty="0" smtClean="0"/>
          </a:p>
          <a:p>
            <a:r>
              <a:rPr lang="en-US" dirty="0" smtClean="0"/>
              <a:t>See if you can identify the alliums shown.  Take a few minutes, and we’ll come back and discuss them. </a:t>
            </a:r>
          </a:p>
        </p:txBody>
      </p:sp>
      <p:sp>
        <p:nvSpPr>
          <p:cNvPr id="4" name="Slide Number Placeholder 3"/>
          <p:cNvSpPr>
            <a:spLocks noGrp="1"/>
          </p:cNvSpPr>
          <p:nvPr>
            <p:ph type="sldNum" sz="quarter" idx="10"/>
          </p:nvPr>
        </p:nvSpPr>
        <p:spPr/>
        <p:txBody>
          <a:bodyPr/>
          <a:lstStyle/>
          <a:p>
            <a:fld id="{FC3821A9-1C31-4760-BDBC-9A0BA471B1B7}" type="slidenum">
              <a:rPr lang="en-US" smtClean="0"/>
              <a:t>9</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see how you did…correct yourself as we go.</a:t>
            </a:r>
          </a:p>
          <a:p>
            <a:endParaRPr lang="en-US" dirty="0" smtClean="0"/>
          </a:p>
          <a:p>
            <a:r>
              <a:rPr lang="en-US" sz="1200" b="0" i="0" kern="1200" dirty="0" smtClean="0">
                <a:solidFill>
                  <a:schemeClr val="tx1"/>
                </a:solidFill>
                <a:effectLst/>
                <a:latin typeface="+mn-lt"/>
                <a:ea typeface="+mn-ea"/>
                <a:cs typeface="+mn-cs"/>
              </a:rPr>
              <a:t>Spanish onion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This storage onion is relatively mild, but not as much as sweet onions. Round, with a thin, brownish, papery skin, Spanish onions are the most common type of onion in the United States. Pictured is a yellow Spanish onion, but they are also available as red and white. If a recipe simply calls for "an onion," a Spanish onion is the one to use.</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10</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Shallots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shallot often looks more like garlic than an onion because of its small, bulbous cluster and thin dry coppery-brown skin. Individual shallot cloves resemble oversized garlic cloves with their pointed tapered ends, except that the shallot has a luminescent purple hue. Its flavor is milder than an onion's, but its bite is still sharp when uncooked. While the French incorporate the shallot into many dishes, it's also popular throughout southeast Asian cuisine.</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C3821A9-1C31-4760-BDBC-9A0BA471B1B7}" type="slidenum">
              <a:rPr lang="en-US" smtClean="0"/>
              <a:t>11</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White onion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This storage onion is named for the color of its thin skin and flesh. With a taste that's more tangy than sweet or sour, this is the onion of choice when making Latin and Central American dishes, especially Mexican food.</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C3821A9-1C31-4760-BDBC-9A0BA471B1B7}" type="slidenum">
              <a:rPr lang="en-US" smtClean="0"/>
              <a:t>12</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Garlic</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 truly international vegetable, garlic is sold many ways: whole bulb, already-peeled cloves, pre-sliced, and minced. At the farmers' market, newly harvested garlic is sometimes sold with the curled green stems still attached to the bulb, the ends of which are called "</a:t>
            </a:r>
            <a:r>
              <a:rPr lang="en-US" sz="1200" b="0" i="0" kern="1200" dirty="0" err="1" smtClean="0">
                <a:solidFill>
                  <a:schemeClr val="tx1"/>
                </a:solidFill>
                <a:effectLst/>
                <a:latin typeface="+mn-lt"/>
                <a:ea typeface="+mn-ea"/>
                <a:cs typeface="+mn-cs"/>
              </a:rPr>
              <a:t>scapes</a:t>
            </a:r>
            <a:r>
              <a:rPr lang="en-US" sz="1200" b="0" i="0" kern="1200" dirty="0" smtClean="0">
                <a:solidFill>
                  <a:schemeClr val="tx1"/>
                </a:solidFill>
                <a:effectLst/>
                <a:latin typeface="+mn-lt"/>
                <a:ea typeface="+mn-ea"/>
                <a:cs typeface="+mn-cs"/>
              </a:rPr>
              <a:t>." An unpeeled garlic clove doesn't have a very strong scent, but once the clove's body has been damaged, a pungent odor is released. To get garlic that's sweet and fragrant, either sauté or roast it. But be careful not to burn the garlic, which will result in an acrid smell.</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C3821A9-1C31-4760-BDBC-9A0BA471B1B7}" type="slidenum">
              <a:rPr lang="en-US" smtClean="0"/>
              <a:t>13</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Pearl onions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These very small onions are valued for their sweet, delicate flavor and are usually served as an accompaniment. Pearl onions can be creamed, roasted, or glazed (Italians use balsamic vinegar; Middle Easterners apply tamarind). Pickled pearl onions make a great garnish to the classic martini. And since peeling such small onions can be a chore, look for frozen pre-peeled ones at your market.</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C3821A9-1C31-4760-BDBC-9A0BA471B1B7}" type="slidenum">
              <a:rPr lang="en-US" smtClean="0"/>
              <a:t>14</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Red onion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bright reddish-purple skin makes this onion hard to miss; it's a favorite ingredient in salads. To many palates, red onions have the sharpest flavor in the family, so use uncooked red onions sparingly. To soften the taste, chill raw onions in ice water for 20 minutes before serving.</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15</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Sweet onions, Fresh onion, spring onion, summer onion</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This one’s tricky… there are two pictured: the Bermuda is shown above the Vidalia.</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These storage onions are sweet because they have a lower concentration of sulfur allowing the sugar content to stand out. People who like onions but dislike the strong taste, will find sweet onions a good alternative. Some people even consume them raw, like ripe fruit. Besides Vidalia and Bermuda (whose name refers to a time when most onions imported to the U.S. were grown in Bermuda), other well-known sweet varieties, grown primarily in parts of the South, Southwest, and Northwest United States, include Walla Walla, Maui, Sweet Imperial, and Texas Spring Sweet. These don't keep as well as other storage onions, so try to use them up as soon as possible. It is the geography</a:t>
            </a:r>
            <a:r>
              <a:rPr lang="en-US" sz="1200" b="0" i="0" kern="1200" baseline="0" dirty="0" smtClean="0">
                <a:solidFill>
                  <a:schemeClr val="tx1"/>
                </a:solidFill>
                <a:effectLst/>
                <a:latin typeface="+mn-lt"/>
                <a:ea typeface="+mn-ea"/>
                <a:cs typeface="+mn-cs"/>
              </a:rPr>
              <a:t> that makes them low in Sulphur. The soil…the </a:t>
            </a:r>
            <a:r>
              <a:rPr lang="en-US" sz="1200" b="0" i="0" kern="1200" baseline="0" dirty="0" err="1" smtClean="0">
                <a:solidFill>
                  <a:schemeClr val="tx1"/>
                </a:solidFill>
                <a:effectLst/>
                <a:latin typeface="+mn-lt"/>
                <a:ea typeface="+mn-ea"/>
                <a:cs typeface="+mn-cs"/>
              </a:rPr>
              <a:t>french</a:t>
            </a:r>
            <a:r>
              <a:rPr lang="en-US" sz="1200" b="0" i="0" kern="1200" baseline="0" dirty="0" smtClean="0">
                <a:solidFill>
                  <a:schemeClr val="tx1"/>
                </a:solidFill>
                <a:effectLst/>
                <a:latin typeface="+mn-lt"/>
                <a:ea typeface="+mn-ea"/>
                <a:cs typeface="+mn-cs"/>
              </a:rPr>
              <a:t> call it the </a:t>
            </a:r>
            <a:r>
              <a:rPr lang="en-US" sz="1200" b="0" i="0" kern="1200" baseline="0" dirty="0" err="1" smtClean="0">
                <a:solidFill>
                  <a:schemeClr val="tx1"/>
                </a:solidFill>
                <a:effectLst/>
                <a:latin typeface="+mn-lt"/>
                <a:ea typeface="+mn-ea"/>
                <a:cs typeface="+mn-cs"/>
              </a:rPr>
              <a:t>terroire</a:t>
            </a:r>
            <a:r>
              <a:rPr lang="en-US" sz="1200" b="0" i="0" kern="1200" baseline="0" dirty="0" smtClean="0">
                <a:solidFill>
                  <a:schemeClr val="tx1"/>
                </a:solidFill>
                <a:effectLst/>
                <a:latin typeface="+mn-lt"/>
                <a:ea typeface="+mn-ea"/>
                <a:cs typeface="+mn-cs"/>
              </a:rPr>
              <a:t>.</a:t>
            </a:r>
            <a:endParaRPr lang="en-US" sz="1200" b="0" i="0" kern="1200" dirty="0" smtClean="0">
              <a:solidFill>
                <a:schemeClr val="tx1"/>
              </a:solidFill>
              <a:effectLst/>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16</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Ramps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Also known as Tennessee truffles, wild leek, </a:t>
            </a:r>
            <a:r>
              <a:rPr lang="en-US" sz="1200" b="0" i="0" kern="1200" dirty="0" err="1" smtClean="0">
                <a:solidFill>
                  <a:schemeClr val="tx1"/>
                </a:solidFill>
                <a:effectLst/>
                <a:latin typeface="+mn-lt"/>
                <a:ea typeface="+mn-ea"/>
                <a:cs typeface="+mn-cs"/>
              </a:rPr>
              <a:t>ramson</a:t>
            </a:r>
            <a:r>
              <a:rPr lang="en-US" sz="1200" b="0" i="0" kern="1200" dirty="0" smtClean="0">
                <a:solidFill>
                  <a:schemeClr val="tx1"/>
                </a:solidFill>
                <a:effectLst/>
                <a:latin typeface="+mn-lt"/>
                <a:ea typeface="+mn-ea"/>
                <a:cs typeface="+mn-cs"/>
              </a:rPr>
              <a:t>, wild leek, </a:t>
            </a:r>
            <a:r>
              <a:rPr lang="en-US" sz="1200" b="0" i="1" kern="1200" dirty="0" smtClean="0">
                <a:solidFill>
                  <a:schemeClr val="tx1"/>
                </a:solidFill>
                <a:effectLst/>
                <a:latin typeface="+mn-lt"/>
                <a:ea typeface="+mn-ea"/>
                <a:cs typeface="+mn-cs"/>
              </a:rPr>
              <a:t>ail des bois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This North American native spring onion is edible in its entirety, from the tops of its lily of the valley—like leaves and stems, all the way down to the bulb. Eaten raw, a ramp tastes strong and more like garlic than scallion, but if cooked, its flavor turns mildly sweet. When serving, try to keep the entire plant intact for a lovely presentation. All of the alliums</a:t>
            </a:r>
            <a:r>
              <a:rPr lang="en-US" sz="1200" b="0" i="0" kern="1200" baseline="0" dirty="0" smtClean="0">
                <a:solidFill>
                  <a:schemeClr val="tx1"/>
                </a:solidFill>
                <a:effectLst/>
                <a:latin typeface="+mn-lt"/>
                <a:ea typeface="+mn-ea"/>
                <a:cs typeface="+mn-cs"/>
              </a:rPr>
              <a:t> are in the Lilly plant family. Do you see the family resemblance?</a:t>
            </a:r>
            <a:endParaRPr lang="en-US" sz="1200" b="0" i="0" kern="1200" dirty="0" smtClean="0">
              <a:solidFill>
                <a:schemeClr val="tx1"/>
              </a:solidFill>
              <a:effectLst/>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17</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Scallions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Green onion, bunching onion, Chinese onion, Welsh onion</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This spring onion's flavorful bite makes it a popular ingredient in Asian cooking, as exemplified in the classic Korean </a:t>
            </a:r>
            <a:r>
              <a:rPr lang="en-US" sz="1200" b="0" i="0" u="none" strike="noStrike" kern="1200" dirty="0" smtClean="0">
                <a:solidFill>
                  <a:schemeClr val="tx1"/>
                </a:solidFill>
                <a:effectLst/>
                <a:latin typeface="+mn-lt"/>
                <a:ea typeface="+mn-ea"/>
                <a:cs typeface="+mn-cs"/>
                <a:hlinkClick r:id="rId3"/>
              </a:rPr>
              <a:t>Seafood Pancake</a:t>
            </a:r>
            <a:r>
              <a:rPr lang="en-US" sz="1200" b="0" i="0" kern="1200" dirty="0" smtClean="0">
                <a:solidFill>
                  <a:schemeClr val="tx1"/>
                </a:solidFill>
                <a:effectLst/>
                <a:latin typeface="+mn-lt"/>
                <a:ea typeface="+mn-ea"/>
                <a:cs typeface="+mn-cs"/>
              </a:rPr>
              <a:t>. Some recipes may specify using only the long green hollow leaves or the white bulbous ends, but the scallion is entirely edible. Recipes usually require that scallions be chopped. Scallions are interchangeable with ramps. Don't let them languish in the fridge; use soon after purchase.</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18</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Cipollini, Italian pearl onion</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This Italian onion doesn't look like cousins, thanks to its flat top and squat shape, but it is growing in popularity—and availability—in the U.S. Its taste is less acrid than that of its relatives, making it ideal for creamed or glazed onions. And because of the </a:t>
            </a:r>
            <a:r>
              <a:rPr lang="en-US" sz="1200" b="0" i="0" kern="1200" dirty="0" err="1" smtClean="0">
                <a:solidFill>
                  <a:schemeClr val="tx1"/>
                </a:solidFill>
                <a:effectLst/>
                <a:latin typeface="+mn-lt"/>
                <a:ea typeface="+mn-ea"/>
                <a:cs typeface="+mn-cs"/>
              </a:rPr>
              <a:t>cipollinis</a:t>
            </a:r>
            <a:r>
              <a:rPr lang="en-US" sz="1200" b="0" i="0" kern="1200" dirty="0" smtClean="0">
                <a:solidFill>
                  <a:schemeClr val="tx1"/>
                </a:solidFill>
                <a:effectLst/>
                <a:latin typeface="+mn-lt"/>
                <a:ea typeface="+mn-ea"/>
                <a:cs typeface="+mn-cs"/>
              </a:rPr>
              <a:t>' size and shape, they're easy to cook and serve whole. </a:t>
            </a:r>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19</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recap… Alliums have strong flavor.</a:t>
            </a:r>
            <a:r>
              <a:rPr lang="en-US" baseline="0" dirty="0" smtClean="0"/>
              <a:t> </a:t>
            </a:r>
            <a:r>
              <a:rPr lang="en-US" baseline="0" smtClean="0"/>
              <a:t>The </a:t>
            </a:r>
            <a:r>
              <a:rPr lang="en-US" smtClean="0"/>
              <a:t>Stronger </a:t>
            </a:r>
            <a:r>
              <a:rPr lang="en-US" dirty="0" smtClean="0"/>
              <a:t>Alliums…</a:t>
            </a:r>
          </a:p>
          <a:p>
            <a:r>
              <a:rPr lang="en-US" dirty="0" smtClean="0"/>
              <a:t>Milder Alliums…</a:t>
            </a:r>
          </a:p>
        </p:txBody>
      </p:sp>
      <p:sp>
        <p:nvSpPr>
          <p:cNvPr id="4" name="Slide Number Placeholder 3"/>
          <p:cNvSpPr>
            <a:spLocks noGrp="1"/>
          </p:cNvSpPr>
          <p:nvPr>
            <p:ph type="sldNum" sz="quarter" idx="10"/>
          </p:nvPr>
        </p:nvSpPr>
        <p:spPr/>
        <p:txBody>
          <a:bodyPr/>
          <a:lstStyle/>
          <a:p>
            <a:fld id="{FC3821A9-1C31-4760-BDBC-9A0BA471B1B7}" type="slidenum">
              <a:rPr lang="en-US" smtClean="0"/>
              <a:t>20</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Milder Alliums…We just made</a:t>
            </a:r>
            <a:r>
              <a:rPr lang="en-US" baseline="0" dirty="0" smtClean="0"/>
              <a:t> a classification!</a:t>
            </a:r>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21</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what we just learned, see if you can describe some</a:t>
            </a:r>
            <a:r>
              <a:rPr lang="en-US" dirty="0" smtClean="0"/>
              <a:t> other ways to classify these? Use your Google drawing to indicate those classifications</a:t>
            </a:r>
            <a:r>
              <a:rPr lang="en-US" baseline="0" dirty="0" smtClean="0"/>
              <a:t> and then “share” your document with me at RwhatU8@gmail.com</a:t>
            </a:r>
            <a:endParaRPr lang="en-US" dirty="0" smtClean="0"/>
          </a:p>
          <a:p>
            <a:endParaRPr lang="en-US" dirty="0" smtClean="0"/>
          </a:p>
          <a:p>
            <a:r>
              <a:rPr lang="en-US" dirty="0" smtClean="0"/>
              <a:t>Keepers or not</a:t>
            </a:r>
          </a:p>
          <a:p>
            <a:endParaRPr lang="en-US" dirty="0" smtClean="0"/>
          </a:p>
          <a:p>
            <a:r>
              <a:rPr lang="en-US" dirty="0" smtClean="0"/>
              <a:t>Bulbous or not</a:t>
            </a:r>
          </a:p>
          <a:p>
            <a:endParaRPr lang="en-US" dirty="0" smtClean="0"/>
          </a:p>
          <a:p>
            <a:r>
              <a:rPr lang="en-US" dirty="0" smtClean="0"/>
              <a:t>Cloven or not -  onion’s </a:t>
            </a:r>
            <a:r>
              <a:rPr lang="en-US" dirty="0" err="1" smtClean="0"/>
              <a:t>latin</a:t>
            </a:r>
            <a:r>
              <a:rPr lang="en-US" dirty="0" smtClean="0"/>
              <a:t> root means “oneness” – probably referring to it’s one bulb in contrast to garlic’s many.</a:t>
            </a:r>
          </a:p>
          <a:p>
            <a:endParaRPr lang="en-US" dirty="0" smtClean="0"/>
          </a:p>
        </p:txBody>
      </p:sp>
      <p:sp>
        <p:nvSpPr>
          <p:cNvPr id="4" name="Slide Number Placeholder 3"/>
          <p:cNvSpPr>
            <a:spLocks noGrp="1"/>
          </p:cNvSpPr>
          <p:nvPr>
            <p:ph type="sldNum" sz="quarter" idx="10"/>
          </p:nvPr>
        </p:nvSpPr>
        <p:spPr/>
        <p:txBody>
          <a:bodyPr/>
          <a:lstStyle/>
          <a:p>
            <a:fld id="{FC3821A9-1C31-4760-BDBC-9A0BA471B1B7}" type="slidenum">
              <a:rPr lang="en-US" smtClean="0"/>
              <a:t>22</a:t>
            </a:fld>
            <a:endParaRPr lang="en-US"/>
          </a:p>
        </p:txBody>
      </p:sp>
    </p:spTree>
    <p:extLst>
      <p:ext uri="{BB962C8B-B14F-4D97-AF65-F5344CB8AC3E}">
        <p14:creationId xmlns:p14="http://schemas.microsoft.com/office/powerpoint/2010/main" val="2623452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Keepers or not</a:t>
            </a:r>
          </a:p>
          <a:p>
            <a:endParaRPr lang="en-US" dirty="0" smtClean="0"/>
          </a:p>
          <a:p>
            <a:r>
              <a:rPr lang="en-US" dirty="0" smtClean="0"/>
              <a:t>Bulbous or not</a:t>
            </a:r>
          </a:p>
          <a:p>
            <a:endParaRPr lang="en-US" dirty="0" smtClean="0"/>
          </a:p>
          <a:p>
            <a:r>
              <a:rPr lang="en-US" dirty="0" smtClean="0"/>
              <a:t>Cloven or not</a:t>
            </a:r>
          </a:p>
          <a:p>
            <a:endParaRPr lang="en-US" dirty="0" smtClean="0"/>
          </a:p>
          <a:p>
            <a:r>
              <a:rPr lang="en-US" dirty="0" smtClean="0"/>
              <a:t>Sweet or not</a:t>
            </a:r>
          </a:p>
          <a:p>
            <a:endParaRPr lang="en-US" dirty="0" smtClean="0"/>
          </a:p>
          <a:p>
            <a:r>
              <a:rPr lang="en-US" dirty="0" smtClean="0"/>
              <a:t>Let’s take a break.</a:t>
            </a:r>
            <a:r>
              <a:rPr lang="en-US" baseline="0" dirty="0" smtClean="0"/>
              <a:t> Back in Ten minutes…</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23</a:t>
            </a:fld>
            <a:endParaRPr lang="en-US"/>
          </a:p>
        </p:txBody>
      </p:sp>
    </p:spTree>
    <p:extLst>
      <p:ext uri="{BB962C8B-B14F-4D97-AF65-F5344CB8AC3E}">
        <p14:creationId xmlns:p14="http://schemas.microsoft.com/office/powerpoint/2010/main" val="2190778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821A9-1C31-4760-BDBC-9A0BA471B1B7}" type="slidenum">
              <a:rPr lang="en-US" smtClean="0"/>
              <a:t>24</a:t>
            </a:fld>
            <a:endParaRPr lang="en-US"/>
          </a:p>
        </p:txBody>
      </p:sp>
    </p:spTree>
    <p:extLst>
      <p:ext uri="{BB962C8B-B14F-4D97-AF65-F5344CB8AC3E}">
        <p14:creationId xmlns:p14="http://schemas.microsoft.com/office/powerpoint/2010/main" val="3663913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2" y="1643064"/>
            <a:ext cx="9144002" cy="2928936"/>
          </a:xfrm>
        </p:spPr>
        <p:txBody>
          <a:bodyPr>
            <a:noAutofit/>
          </a:bodyPr>
          <a:lstStyle>
            <a:lvl1pPr algn="ctr">
              <a:lnSpc>
                <a:spcPct val="80000"/>
              </a:lnSpc>
              <a:defRPr sz="6600">
                <a:solidFill>
                  <a:schemeClr val="tx1">
                    <a:lumMod val="75000"/>
                    <a:lumOff val="25000"/>
                  </a:schemeClr>
                </a:solidFill>
              </a:defRPr>
            </a:lvl1pPr>
          </a:lstStyle>
          <a:p>
            <a:r>
              <a:rPr dirty="0"/>
              <a:t>Click to edit Master title style</a:t>
            </a:r>
          </a:p>
        </p:txBody>
      </p:sp>
      <p:sp>
        <p:nvSpPr>
          <p:cNvPr id="3" name="Subtitle 2"/>
          <p:cNvSpPr>
            <a:spLocks noGrp="1"/>
          </p:cNvSpPr>
          <p:nvPr>
            <p:ph type="subTitle" idx="1"/>
          </p:nvPr>
        </p:nvSpPr>
        <p:spPr>
          <a:xfrm>
            <a:off x="1522413" y="4572000"/>
            <a:ext cx="9144000" cy="1066799"/>
          </a:xfrm>
        </p:spPr>
        <p:txBody>
          <a:bodyPr>
            <a:normAutofit/>
          </a:bodyPr>
          <a:lstStyle>
            <a:lvl1pPr marL="0" indent="0" algn="ctr">
              <a:spcBef>
                <a:spcPts val="0"/>
              </a:spcBef>
              <a:buNone/>
              <a:defRPr sz="2400">
                <a:solidFill>
                  <a:schemeClr val="tx1">
                    <a:lumMod val="90000"/>
                    <a:lumOff val="10000"/>
                  </a:schemeClr>
                </a:solidFill>
                <a:latin typeface="Frutiger 55 Roman"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dirty="0"/>
              <a:t>Click to edit Master subtitle style</a:t>
            </a:r>
          </a:p>
        </p:txBody>
      </p:sp>
    </p:spTree>
    <p:extLst>
      <p:ext uri="{BB962C8B-B14F-4D97-AF65-F5344CB8AC3E}">
        <p14:creationId xmlns:p14="http://schemas.microsoft.com/office/powerpoint/2010/main" val="99259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spTree>
      <p:nvGrpSpPr>
        <p:cNvPr id="1" name=""/>
        <p:cNvGrpSpPr/>
        <p:nvPr/>
      </p:nvGrpSpPr>
      <p:grpSpPr>
        <a:xfrm>
          <a:off x="0" y="0"/>
          <a:ext cx="0" cy="0"/>
          <a:chOff x="0" y="0"/>
          <a:chExt cx="0" cy="0"/>
        </a:xfrm>
      </p:grpSpPr>
      <p:sp>
        <p:nvSpPr>
          <p:cNvPr id="7" name="Rectangle 6"/>
          <p:cNvSpPr/>
          <p:nvPr/>
        </p:nvSpPr>
        <p:spPr bwMode="gray">
          <a:xfrm rot="120000">
            <a:off x="4600738" y="740343"/>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bwMode="gray">
          <a:xfrm rot="185582">
            <a:off x="1414576" y="762623"/>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bwMode="gray">
          <a:xfrm rot="21480000">
            <a:off x="7775260" y="727477"/>
            <a:ext cx="2947013" cy="3684469"/>
          </a:xfrm>
          <a:prstGeom prst="rect">
            <a:avLst/>
          </a:prstGeom>
          <a:solidFill>
            <a:schemeClr val="bg1"/>
          </a:solidFill>
          <a:ln w="1905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Picture Placeholder 10"/>
          <p:cNvSpPr>
            <a:spLocks noGrp="1"/>
          </p:cNvSpPr>
          <p:nvPr>
            <p:ph type="pic" sz="quarter" idx="13"/>
          </p:nvPr>
        </p:nvSpPr>
        <p:spPr bwMode="gray">
          <a:xfrm>
            <a:off x="1634550" y="917753"/>
            <a:ext cx="2592388" cy="3314700"/>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12" name="Picture Placeholder 10"/>
          <p:cNvSpPr>
            <a:spLocks noGrp="1"/>
          </p:cNvSpPr>
          <p:nvPr>
            <p:ph type="pic" sz="quarter" idx="14"/>
          </p:nvPr>
        </p:nvSpPr>
        <p:spPr bwMode="gray">
          <a:xfrm>
            <a:off x="4787507" y="917753"/>
            <a:ext cx="2592388" cy="3314700"/>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13" name="Picture Placeholder 10"/>
          <p:cNvSpPr>
            <a:spLocks noGrp="1"/>
          </p:cNvSpPr>
          <p:nvPr>
            <p:ph type="pic" sz="quarter" idx="15"/>
          </p:nvPr>
        </p:nvSpPr>
        <p:spPr bwMode="gray">
          <a:xfrm>
            <a:off x="7940463" y="917753"/>
            <a:ext cx="2592388" cy="3314701"/>
          </a:xfrm>
          <a:solidFill>
            <a:schemeClr val="bg1">
              <a:lumMod val="95000"/>
            </a:schemeClr>
          </a:solidFill>
          <a:ln w="152400">
            <a:solidFill>
              <a:schemeClr val="bg1"/>
            </a:solidFill>
            <a:miter lim="800000"/>
          </a:ln>
          <a:effectLst>
            <a:outerShdw blurRad="88900" sx="101000" sy="101000" algn="tl" rotWithShape="0">
              <a:schemeClr val="accent1">
                <a:lumMod val="50000"/>
                <a:alpha val="15000"/>
              </a:schemeClr>
            </a:outerShdw>
          </a:effectLst>
        </p:spPr>
        <p:txBody>
          <a:bodyPr tIns="457200"/>
          <a:lstStyle>
            <a:lvl1pPr marL="45720" indent="0" algn="ctr">
              <a:buNone/>
              <a:defRPr/>
            </a:lvl1pPr>
          </a:lstStyle>
          <a:p>
            <a:endParaRPr/>
          </a:p>
        </p:txBody>
      </p:sp>
      <p:sp>
        <p:nvSpPr>
          <p:cNvPr id="2" name="Title 1"/>
          <p:cNvSpPr>
            <a:spLocks noGrp="1"/>
          </p:cNvSpPr>
          <p:nvPr>
            <p:ph type="ctrTitle"/>
          </p:nvPr>
        </p:nvSpPr>
        <p:spPr>
          <a:xfrm>
            <a:off x="1522412" y="4843464"/>
            <a:ext cx="9144002" cy="947736"/>
          </a:xfrm>
        </p:spPr>
        <p:txBody>
          <a:bodyPr>
            <a:normAutofit/>
          </a:bodyPr>
          <a:lstStyle>
            <a:lvl1pPr algn="ctr">
              <a:lnSpc>
                <a:spcPct val="80000"/>
              </a:lnSpc>
              <a:defRPr sz="4800">
                <a:solidFill>
                  <a:schemeClr val="bg1">
                    <a:lumMod val="85000"/>
                  </a:schemeClr>
                </a:solidFill>
              </a:defRPr>
            </a:lvl1pPr>
          </a:lstStyle>
          <a:p>
            <a:r>
              <a:rPr dirty="0"/>
              <a:t>Click to edit Master 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11100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ternate Title Slide with Pictures">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1853090"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tIns="457200"/>
          <a:lstStyle>
            <a:lvl1pPr marL="0" indent="0" algn="ctr">
              <a:buNone/>
              <a:defRPr/>
            </a:lvl1pPr>
          </a:lstStyle>
          <a:p>
            <a:endParaRPr/>
          </a:p>
        </p:txBody>
      </p:sp>
      <p:sp>
        <p:nvSpPr>
          <p:cNvPr id="12" name="Picture Placeholder 10"/>
          <p:cNvSpPr>
            <a:spLocks noGrp="1"/>
          </p:cNvSpPr>
          <p:nvPr>
            <p:ph type="pic" sz="quarter" idx="14"/>
          </p:nvPr>
        </p:nvSpPr>
        <p:spPr>
          <a:xfrm>
            <a:off x="4722812"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vert="horz" lIns="91440" tIns="457200" rIns="91440" bIns="45720" rtlCol="0">
            <a:normAutofit/>
          </a:bodyPr>
          <a:lstStyle>
            <a:lvl1pPr marL="0" indent="-228600" algn="ctr">
              <a:buNone/>
              <a:defRPr/>
            </a:lvl1pPr>
          </a:lstStyle>
          <a:p>
            <a:pPr marL="45720" lvl="0" indent="0" algn="ctr"/>
            <a:endParaRPr/>
          </a:p>
        </p:txBody>
      </p:sp>
      <p:sp>
        <p:nvSpPr>
          <p:cNvPr id="13" name="Picture Placeholder 10"/>
          <p:cNvSpPr>
            <a:spLocks noGrp="1"/>
          </p:cNvSpPr>
          <p:nvPr>
            <p:ph type="pic" sz="quarter" idx="15"/>
          </p:nvPr>
        </p:nvSpPr>
        <p:spPr>
          <a:xfrm>
            <a:off x="7592534" y="685800"/>
            <a:ext cx="2743200" cy="3913632"/>
          </a:xfrm>
          <a:solidFill>
            <a:schemeClr val="bg1">
              <a:lumMod val="95000"/>
            </a:schemeClr>
          </a:solidFill>
          <a:ln w="127000">
            <a:noFill/>
            <a:miter lim="800000"/>
          </a:ln>
          <a:effectLst>
            <a:outerShdw blurRad="88900" sx="101000" sy="101000" algn="ctr" rotWithShape="0">
              <a:schemeClr val="accent1">
                <a:lumMod val="50000"/>
                <a:alpha val="15000"/>
              </a:schemeClr>
            </a:outerShdw>
          </a:effectLst>
        </p:spPr>
        <p:txBody>
          <a:bodyPr vert="horz" lIns="91440" tIns="457200" rIns="91440" bIns="45720" rtlCol="0">
            <a:normAutofit/>
          </a:bodyPr>
          <a:lstStyle>
            <a:lvl1pPr marL="0" indent="-228600" algn="ctr">
              <a:buNone/>
              <a:defRPr/>
            </a:lvl1pPr>
          </a:lstStyle>
          <a:p>
            <a:pPr marL="45720" lvl="0" indent="0" algn="ctr"/>
            <a:endParaRPr/>
          </a:p>
        </p:txBody>
      </p:sp>
      <p:sp>
        <p:nvSpPr>
          <p:cNvPr id="2" name="Title 1"/>
          <p:cNvSpPr>
            <a:spLocks noGrp="1"/>
          </p:cNvSpPr>
          <p:nvPr>
            <p:ph type="ctrTitle"/>
          </p:nvPr>
        </p:nvSpPr>
        <p:spPr>
          <a:xfrm>
            <a:off x="1522413" y="4843464"/>
            <a:ext cx="9144002" cy="947736"/>
          </a:xfrm>
        </p:spPr>
        <p:txBody>
          <a:bodyPr>
            <a:normAutofit/>
          </a:bodyPr>
          <a:lstStyle>
            <a:lvl1pPr algn="ctr">
              <a:lnSpc>
                <a:spcPct val="80000"/>
              </a:lnSpc>
              <a:defRPr sz="4800">
                <a:solidFill>
                  <a:schemeClr val="bg1">
                    <a:lumMod val="85000"/>
                  </a:schemeClr>
                </a:solidFill>
              </a:defRPr>
            </a:lvl1pPr>
          </a:lstStyle>
          <a:p>
            <a:r>
              <a:rPr dirty="0"/>
              <a:t>Click to edit Master title style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64260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dirty="0"/>
              <a:t>Click to edit Master title style</a:t>
            </a:r>
          </a:p>
        </p:txBody>
      </p:sp>
      <p:sp>
        <p:nvSpPr>
          <p:cNvPr id="3" name="Content Placeholder 2"/>
          <p:cNvSpPr>
            <a:spLocks noGrp="1"/>
          </p:cNvSpPr>
          <p:nvPr>
            <p:ph idx="1"/>
          </p:nvPr>
        </p:nvSpPr>
        <p:spPr/>
        <p:txBody>
          <a:bodyPr/>
          <a:lstStyle>
            <a:lvl5pPr>
              <a:defRPr/>
            </a:lvl5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Date Placeholder 3"/>
          <p:cNvSpPr>
            <a:spLocks noGrp="1"/>
          </p:cNvSpPr>
          <p:nvPr>
            <p:ph type="dt" sz="half" idx="10"/>
          </p:nvPr>
        </p:nvSpPr>
        <p:spPr>
          <a:xfrm>
            <a:off x="8456612" y="6400801"/>
            <a:ext cx="1167659" cy="276226"/>
          </a:xfrm>
          <a:prstGeom prst="rect">
            <a:avLst/>
          </a:prstGeom>
        </p:spPr>
        <p:txBody>
          <a:bodyPr/>
          <a:lstStyle/>
          <a:p>
            <a:fld id="{A753D76A-AFCE-4D96-B917-CBEF96F7D1EB}" type="datetimeFigureOut">
              <a:rPr lang="en-US"/>
              <a:t>5/8/2016</a:t>
            </a:fld>
            <a:endParaRPr/>
          </a:p>
        </p:txBody>
      </p:sp>
      <p:sp>
        <p:nvSpPr>
          <p:cNvPr id="5" name="Footer Placeholder 4"/>
          <p:cNvSpPr>
            <a:spLocks noGrp="1"/>
          </p:cNvSpPr>
          <p:nvPr>
            <p:ph type="ftr" sz="quarter" idx="11"/>
          </p:nvPr>
        </p:nvSpPr>
        <p:spPr>
          <a:xfrm>
            <a:off x="1507885" y="6400801"/>
            <a:ext cx="6796327" cy="276226"/>
          </a:xfrm>
          <a:prstGeom prst="rect">
            <a:avLst/>
          </a:prstGeom>
        </p:spPr>
        <p:txBody>
          <a:bodyPr/>
          <a:lstStyle/>
          <a:p>
            <a:endParaRPr/>
          </a:p>
        </p:txBody>
      </p:sp>
      <p:sp>
        <p:nvSpPr>
          <p:cNvPr id="6" name="Slide Number Placeholder 5"/>
          <p:cNvSpPr>
            <a:spLocks noGrp="1"/>
          </p:cNvSpPr>
          <p:nvPr>
            <p:ph type="sldNum" sz="quarter" idx="12"/>
          </p:nvPr>
        </p:nvSpPr>
        <p:spPr>
          <a:xfrm>
            <a:off x="9752012" y="6400801"/>
            <a:ext cx="914402" cy="276226"/>
          </a:xfrm>
          <a:prstGeom prst="rect">
            <a:avLst/>
          </a:prstGeom>
        </p:spPr>
        <p:txBody>
          <a:bodyPr/>
          <a:lstStyle/>
          <a:p>
            <a:fld id="{F25A965E-3C11-4F28-82DC-E30D63FAC43C}" type="slidenum">
              <a:rPr/>
              <a:t>‹#›</a:t>
            </a:fld>
            <a:endParaRPr/>
          </a:p>
        </p:txBody>
      </p:sp>
    </p:spTree>
    <p:extLst>
      <p:ext uri="{BB962C8B-B14F-4D97-AF65-F5344CB8AC3E}">
        <p14:creationId xmlns:p14="http://schemas.microsoft.com/office/powerpoint/2010/main" val="217188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Content with Picture">
    <p:spTree>
      <p:nvGrpSpPr>
        <p:cNvPr id="1" name=""/>
        <p:cNvGrpSpPr/>
        <p:nvPr/>
      </p:nvGrpSpPr>
      <p:grpSpPr>
        <a:xfrm>
          <a:off x="0" y="0"/>
          <a:ext cx="0" cy="0"/>
          <a:chOff x="0" y="0"/>
          <a:chExt cx="0" cy="0"/>
        </a:xfrm>
      </p:grpSpPr>
      <p:sp>
        <p:nvSpPr>
          <p:cNvPr id="7" name="Rounded Rectangle 6"/>
          <p:cNvSpPr/>
          <p:nvPr/>
        </p:nvSpPr>
        <p:spPr bwMode="gray">
          <a:xfrm>
            <a:off x="2159492" y="0"/>
            <a:ext cx="9345120" cy="6858000"/>
          </a:xfrm>
          <a:prstGeom prst="roundRect">
            <a:avLst>
              <a:gd name="adj" fmla="val 0"/>
            </a:avLst>
          </a:prstGeom>
          <a:solidFill>
            <a:schemeClr val="bg1"/>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23098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1"/>
          <p:cNvSpPr>
            <a:spLocks noGrp="1"/>
          </p:cNvSpPr>
          <p:nvPr>
            <p:ph type="title"/>
          </p:nvPr>
        </p:nvSpPr>
        <p:spPr>
          <a:xfrm>
            <a:off x="2995612" y="319088"/>
            <a:ext cx="7670802" cy="1143000"/>
          </a:xfrm>
        </p:spPr>
        <p:txBody>
          <a:bodyPr/>
          <a:lstStyle>
            <a:lvl1pPr>
              <a:defRPr sz="4000"/>
            </a:lvl1pPr>
          </a:lstStyle>
          <a:p>
            <a:r>
              <a:rPr dirty="0"/>
              <a:t>Click to edit Master title style</a:t>
            </a:r>
          </a:p>
        </p:txBody>
      </p:sp>
      <p:sp>
        <p:nvSpPr>
          <p:cNvPr id="3" name="Content Placeholder 2"/>
          <p:cNvSpPr>
            <a:spLocks noGrp="1"/>
          </p:cNvSpPr>
          <p:nvPr>
            <p:ph idx="1"/>
          </p:nvPr>
        </p:nvSpPr>
        <p:spPr>
          <a:xfrm>
            <a:off x="2995612" y="1643063"/>
            <a:ext cx="7670802" cy="4529137"/>
          </a:xfrm>
        </p:spPr>
        <p:txBody>
          <a:bodyPr/>
          <a:lstStyle>
            <a:lvl5pPr>
              <a:defRPr/>
            </a:lvl5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a:xfrm>
            <a:off x="8456612" y="6400801"/>
            <a:ext cx="1167659" cy="276226"/>
          </a:xfrm>
          <a:prstGeom prst="rect">
            <a:avLst/>
          </a:prstGeom>
        </p:spPr>
        <p:txBody>
          <a:bodyPr/>
          <a:lstStyle/>
          <a:p>
            <a:fld id="{A753D76A-AFCE-4D96-B917-CBEF96F7D1EB}" type="datetimeFigureOut">
              <a:rPr lang="en-US"/>
              <a:t>5/8/2016</a:t>
            </a:fld>
            <a:endParaRPr/>
          </a:p>
        </p:txBody>
      </p:sp>
      <p:sp>
        <p:nvSpPr>
          <p:cNvPr id="5" name="Footer Placeholder 4"/>
          <p:cNvSpPr>
            <a:spLocks noGrp="1"/>
          </p:cNvSpPr>
          <p:nvPr>
            <p:ph type="ftr" sz="quarter" idx="11"/>
          </p:nvPr>
        </p:nvSpPr>
        <p:spPr>
          <a:xfrm>
            <a:off x="1507885" y="6400801"/>
            <a:ext cx="6796327" cy="276226"/>
          </a:xfrm>
          <a:prstGeom prst="rect">
            <a:avLst/>
          </a:prstGeom>
        </p:spPr>
        <p:txBody>
          <a:bodyPr/>
          <a:lstStyle/>
          <a:p>
            <a:endParaRPr/>
          </a:p>
        </p:txBody>
      </p:sp>
      <p:sp>
        <p:nvSpPr>
          <p:cNvPr id="6" name="Slide Number Placeholder 5"/>
          <p:cNvSpPr>
            <a:spLocks noGrp="1"/>
          </p:cNvSpPr>
          <p:nvPr>
            <p:ph type="sldNum" sz="quarter" idx="12"/>
          </p:nvPr>
        </p:nvSpPr>
        <p:spPr>
          <a:xfrm>
            <a:off x="9752012" y="6400801"/>
            <a:ext cx="914402" cy="276226"/>
          </a:xfrm>
          <a:prstGeom prst="rect">
            <a:avLst/>
          </a:prstGeom>
        </p:spPr>
        <p:txBody>
          <a:bodyPr/>
          <a:lstStyle/>
          <a:p>
            <a:fld id="{F25A965E-3C11-4F28-82DC-E30D63FAC43C}" type="slidenum">
              <a:rPr/>
              <a:t>‹#›</a:t>
            </a:fld>
            <a:endParaRPr/>
          </a:p>
        </p:txBody>
      </p:sp>
      <p:sp>
        <p:nvSpPr>
          <p:cNvPr id="12" name="Rectangle 11"/>
          <p:cNvSpPr/>
          <p:nvPr/>
        </p:nvSpPr>
        <p:spPr bwMode="gray">
          <a:xfrm rot="21379692">
            <a:off x="322262" y="211183"/>
            <a:ext cx="1542449" cy="2051702"/>
          </a:xfrm>
          <a:prstGeom prst="rect">
            <a:avLst/>
          </a:prstGeom>
          <a:solidFill>
            <a:schemeClr val="bg1"/>
          </a:solidFill>
          <a:ln w="190500">
            <a:noFill/>
            <a:miter lim="800000"/>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Picture Placeholder 13"/>
          <p:cNvSpPr>
            <a:spLocks noGrp="1"/>
          </p:cNvSpPr>
          <p:nvPr>
            <p:ph type="pic" sz="quarter" idx="13"/>
          </p:nvPr>
        </p:nvSpPr>
        <p:spPr bwMode="gray">
          <a:xfrm rot="180000">
            <a:off x="357415" y="280969"/>
            <a:ext cx="1446157" cy="1965874"/>
          </a:xfrm>
          <a:solidFill>
            <a:schemeClr val="bg1">
              <a:lumMod val="95000"/>
            </a:schemeClr>
          </a:solidFill>
          <a:ln w="76200">
            <a:solidFill>
              <a:schemeClr val="bg1"/>
            </a:solidFill>
            <a:miter lim="800000"/>
          </a:ln>
          <a:effectLst>
            <a:outerShdw blurRad="63500" algn="ctr" rotWithShape="0">
              <a:prstClr val="black">
                <a:alpha val="20000"/>
              </a:prstClr>
            </a:outerShdw>
          </a:effectLst>
        </p:spPr>
        <p:txBody>
          <a:bodyPr tIns="182880">
            <a:normAutofit/>
          </a:bodyPr>
          <a:lstStyle>
            <a:lvl1pPr marL="45720" indent="0" algn="ctr">
              <a:buNone/>
              <a:defRPr sz="1600"/>
            </a:lvl1pPr>
          </a:lstStyle>
          <a:p>
            <a:endParaRPr/>
          </a:p>
        </p:txBody>
      </p:sp>
    </p:spTree>
    <p:extLst>
      <p:ext uri="{BB962C8B-B14F-4D97-AF65-F5344CB8AC3E}">
        <p14:creationId xmlns:p14="http://schemas.microsoft.com/office/powerpoint/2010/main" val="22659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643064"/>
            <a:ext cx="9144002" cy="2928936"/>
          </a:xfrm>
        </p:spPr>
        <p:txBody>
          <a:bodyPr anchor="b">
            <a:normAutofit/>
          </a:bodyPr>
          <a:lstStyle>
            <a:lvl1pPr algn="ctr">
              <a:lnSpc>
                <a:spcPct val="80000"/>
              </a:lnSpc>
              <a:defRPr sz="6600" b="0" cap="none" baseline="0">
                <a:solidFill>
                  <a:schemeClr val="bg1">
                    <a:lumMod val="85000"/>
                  </a:schemeClr>
                </a:solidFill>
              </a:defRPr>
            </a:lvl1pPr>
          </a:lstStyle>
          <a:p>
            <a:r>
              <a:rPr dirty="0"/>
              <a:t>Click to edit Master title style</a:t>
            </a:r>
          </a:p>
        </p:txBody>
      </p:sp>
      <p:sp>
        <p:nvSpPr>
          <p:cNvPr id="3" name="Text Placeholder 2"/>
          <p:cNvSpPr>
            <a:spLocks noGrp="1"/>
          </p:cNvSpPr>
          <p:nvPr>
            <p:ph type="body" idx="1"/>
          </p:nvPr>
        </p:nvSpPr>
        <p:spPr>
          <a:xfrm>
            <a:off x="1522413" y="4572000"/>
            <a:ext cx="9144000" cy="1066799"/>
          </a:xfrm>
        </p:spPr>
        <p:txBody>
          <a:bodyPr anchor="t">
            <a:normAutofit/>
          </a:bodyPr>
          <a:lstStyle>
            <a:lvl1pPr marL="0" indent="0" algn="ctr">
              <a:spcBef>
                <a:spcPts val="0"/>
              </a:spcBef>
              <a:buNone/>
              <a:defRPr sz="2800">
                <a:solidFill>
                  <a:schemeClr val="bg1"/>
                </a:solidFill>
                <a:latin typeface="Frutiger 55 Roman"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dirty="0"/>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93233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1522412" y="1643063"/>
            <a:ext cx="5257800" cy="369093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Content Placeholder 3"/>
          <p:cNvSpPr>
            <a:spLocks noGrp="1"/>
          </p:cNvSpPr>
          <p:nvPr>
            <p:ph sz="half" idx="2"/>
          </p:nvPr>
        </p:nvSpPr>
        <p:spPr>
          <a:xfrm>
            <a:off x="7008812" y="1643063"/>
            <a:ext cx="3657602" cy="361473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Tree>
    <p:extLst>
      <p:ext uri="{BB962C8B-B14F-4D97-AF65-F5344CB8AC3E}">
        <p14:creationId xmlns:p14="http://schemas.microsoft.com/office/powerpoint/2010/main" val="4206267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1522414" y="1624372"/>
            <a:ext cx="5257798" cy="737828"/>
          </a:xfrm>
        </p:spPr>
        <p:txBody>
          <a:bodyPr anchor="ctr"/>
          <a:lstStyle>
            <a:lvl1pPr marL="0" indent="0">
              <a:spcBef>
                <a:spcPts val="0"/>
              </a:spcBef>
              <a:buNone/>
              <a:defRPr sz="2000" b="0">
                <a:solidFill>
                  <a:schemeClr val="tx1">
                    <a:lumMod val="75000"/>
                    <a:lumOff val="25000"/>
                  </a:schemeClr>
                </a:solidFill>
                <a:latin typeface="Frutiger 55 Roman"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4" name="Content Placeholder 3"/>
          <p:cNvSpPr>
            <a:spLocks noGrp="1"/>
          </p:cNvSpPr>
          <p:nvPr>
            <p:ph sz="half" idx="2"/>
          </p:nvPr>
        </p:nvSpPr>
        <p:spPr>
          <a:xfrm>
            <a:off x="1522414" y="2438401"/>
            <a:ext cx="5257798" cy="2895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7008812" y="1624372"/>
            <a:ext cx="3657602" cy="737828"/>
          </a:xfrm>
        </p:spPr>
        <p:txBody>
          <a:bodyPr anchor="ctr"/>
          <a:lstStyle>
            <a:lvl1pPr marL="0" indent="0">
              <a:spcBef>
                <a:spcPts val="0"/>
              </a:spcBef>
              <a:buNone/>
              <a:defRPr sz="24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6" name="Content Placeholder 5"/>
          <p:cNvSpPr>
            <a:spLocks noGrp="1"/>
          </p:cNvSpPr>
          <p:nvPr>
            <p:ph sz="quarter" idx="4"/>
          </p:nvPr>
        </p:nvSpPr>
        <p:spPr>
          <a:xfrm>
            <a:off x="7008812" y="2438401"/>
            <a:ext cx="3657602" cy="28193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Tree>
    <p:extLst>
      <p:ext uri="{BB962C8B-B14F-4D97-AF65-F5344CB8AC3E}">
        <p14:creationId xmlns:p14="http://schemas.microsoft.com/office/powerpoint/2010/main" val="342443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Tree>
    <p:extLst>
      <p:ext uri="{BB962C8B-B14F-4D97-AF65-F5344CB8AC3E}">
        <p14:creationId xmlns:p14="http://schemas.microsoft.com/office/powerpoint/2010/main" val="84429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354325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3212" y="1462088"/>
            <a:ext cx="3124201" cy="1966912"/>
          </a:xfrm>
        </p:spPr>
        <p:txBody>
          <a:bodyPr anchor="b">
            <a:normAutofit/>
          </a:bodyPr>
          <a:lstStyle>
            <a:lvl1pPr algn="l">
              <a:defRPr sz="3200" b="0"/>
            </a:lvl1pPr>
          </a:lstStyle>
          <a:p>
            <a:r>
              <a:rPr dirty="0"/>
              <a:t>Click to edit Master title style</a:t>
            </a:r>
          </a:p>
        </p:txBody>
      </p:sp>
      <p:sp>
        <p:nvSpPr>
          <p:cNvPr id="3" name="Content Placeholder 2"/>
          <p:cNvSpPr>
            <a:spLocks noGrp="1"/>
          </p:cNvSpPr>
          <p:nvPr>
            <p:ph idx="1"/>
          </p:nvPr>
        </p:nvSpPr>
        <p:spPr>
          <a:xfrm>
            <a:off x="1141413" y="685800"/>
            <a:ext cx="6477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Text Placeholder 3"/>
          <p:cNvSpPr>
            <a:spLocks noGrp="1"/>
          </p:cNvSpPr>
          <p:nvPr>
            <p:ph type="body" sz="half" idx="2"/>
          </p:nvPr>
        </p:nvSpPr>
        <p:spPr>
          <a:xfrm>
            <a:off x="7923211" y="3429000"/>
            <a:ext cx="3124201" cy="1828800"/>
          </a:xfrm>
        </p:spPr>
        <p:txBody>
          <a:bodyPr>
            <a:normAutofit/>
          </a:bodyPr>
          <a:lstStyle>
            <a:lvl1pPr marL="0" indent="0">
              <a:spcBef>
                <a:spcPts val="1200"/>
              </a:spcBef>
              <a:buNone/>
              <a:defRPr sz="2000">
                <a:latin typeface="Frutiger 55 Roman"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edit Master text styles</a:t>
            </a:r>
          </a:p>
        </p:txBody>
      </p:sp>
    </p:spTree>
    <p:extLst>
      <p:ext uri="{BB962C8B-B14F-4D97-AF65-F5344CB8AC3E}">
        <p14:creationId xmlns:p14="http://schemas.microsoft.com/office/powerpoint/2010/main" val="70639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ectangle 14"/>
          <p:cNvSpPr/>
          <p:nvPr/>
        </p:nvSpPr>
        <p:spPr bwMode="gray">
          <a:xfrm>
            <a:off x="1061675" y="661037"/>
            <a:ext cx="5107312" cy="4782884"/>
          </a:xfrm>
          <a:prstGeom prst="rect">
            <a:avLst/>
          </a:prstGeom>
          <a:solidFill>
            <a:schemeClr val="bg1"/>
          </a:solidFill>
          <a:ln w="190500">
            <a:noFill/>
            <a:miter lim="800000"/>
          </a:ln>
          <a:effectLst>
            <a:outerShdw blurRad="88900" algn="c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bwMode="gray">
          <a:xfrm>
            <a:off x="7313612" y="0"/>
            <a:ext cx="4191002" cy="6858000"/>
          </a:xfrm>
          <a:prstGeom prst="rect">
            <a:avLst/>
          </a:prstGeom>
          <a:solidFill>
            <a:schemeClr val="bg1"/>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74660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1"/>
          <p:cNvSpPr>
            <a:spLocks noGrp="1"/>
          </p:cNvSpPr>
          <p:nvPr>
            <p:ph type="title"/>
          </p:nvPr>
        </p:nvSpPr>
        <p:spPr>
          <a:xfrm>
            <a:off x="7923212" y="381000"/>
            <a:ext cx="3124201" cy="2776537"/>
          </a:xfrm>
        </p:spPr>
        <p:txBody>
          <a:bodyPr anchor="b">
            <a:normAutofit/>
          </a:bodyPr>
          <a:lstStyle>
            <a:lvl1pPr algn="l">
              <a:defRPr sz="3600" b="0"/>
            </a:lvl1pPr>
          </a:lstStyle>
          <a:p>
            <a:r>
              <a:rPr dirty="0"/>
              <a:t>Click to edit Master title style</a:t>
            </a:r>
          </a:p>
        </p:txBody>
      </p:sp>
      <p:sp>
        <p:nvSpPr>
          <p:cNvPr id="3" name="Picture Placeholder 2"/>
          <p:cNvSpPr>
            <a:spLocks noGrp="1"/>
          </p:cNvSpPr>
          <p:nvPr>
            <p:ph type="pic" idx="1"/>
          </p:nvPr>
        </p:nvSpPr>
        <p:spPr bwMode="gray">
          <a:xfrm rot="21480000">
            <a:off x="1128303" y="738073"/>
            <a:ext cx="4949204" cy="4654608"/>
          </a:xfrm>
          <a:solidFill>
            <a:srgbClr val="FFFFFF">
              <a:shade val="85000"/>
            </a:srgbClr>
          </a:solidFill>
          <a:ln w="152400" cap="flat" cmpd="sng">
            <a:solidFill>
              <a:srgbClr val="FFFFFF"/>
            </a:solidFill>
            <a:miter lim="800000"/>
          </a:ln>
          <a:effectLst>
            <a:outerShdw blurRad="88900" sx="101000" sy="101000" algn="tl" rotWithShape="0">
              <a:schemeClr val="accent1">
                <a:lumMod val="50000"/>
                <a:alpha val="15000"/>
              </a:schemeClr>
            </a:outerShdw>
          </a:effectLst>
          <a:scene3d>
            <a:camera prst="orthographicFront"/>
            <a:lightRig rig="twoPt" dir="t">
              <a:rot lat="0" lon="0" rev="7200000"/>
            </a:lightRig>
          </a:scene3d>
          <a:sp3d prstMaterial="matte">
            <a:bevelT w="25400" h="19050"/>
            <a:contourClr>
              <a:srgbClr val="FFFFFF"/>
            </a:contourClr>
          </a:sp3d>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7923212" y="3204713"/>
            <a:ext cx="3124201" cy="3348487"/>
          </a:xfrm>
        </p:spPr>
        <p:txBody>
          <a:bodyPr>
            <a:normAutofit/>
          </a:bodyPr>
          <a:lstStyle>
            <a:lvl1pPr marL="0" indent="0">
              <a:spcBef>
                <a:spcPts val="1200"/>
              </a:spcBef>
              <a:buNone/>
              <a:defRPr sz="2000">
                <a:latin typeface="Frutiger 55 Roman"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edit Master text styles</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95547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lumMod val="10000"/>
              </a:schemeClr>
            </a:gs>
            <a:gs pos="50000">
              <a:schemeClr val="tx2">
                <a:lumMod val="85000"/>
                <a:lumOff val="15000"/>
              </a:schemeClr>
            </a:gs>
            <a:gs pos="100000">
              <a:schemeClr val="tx2">
                <a:lumMod val="50000"/>
                <a:lumOff val="50000"/>
              </a:schemeClr>
            </a:gs>
          </a:gsLst>
          <a:lin ang="5400000" scaled="0"/>
        </a:gradFill>
        <a:effectLst/>
      </p:bgPr>
    </p:bg>
    <p:spTree>
      <p:nvGrpSpPr>
        <p:cNvPr id="1" name=""/>
        <p:cNvGrpSpPr/>
        <p:nvPr/>
      </p:nvGrpSpPr>
      <p:grpSpPr>
        <a:xfrm>
          <a:off x="0" y="0"/>
          <a:ext cx="0" cy="0"/>
          <a:chOff x="0" y="0"/>
          <a:chExt cx="0" cy="0"/>
        </a:xfrm>
      </p:grpSpPr>
      <p:sp>
        <p:nvSpPr>
          <p:cNvPr id="7" name="Rectangle 6"/>
          <p:cNvSpPr/>
          <p:nvPr/>
        </p:nvSpPr>
        <p:spPr bwMode="gray">
          <a:xfrm>
            <a:off x="684211" y="0"/>
            <a:ext cx="10820402" cy="6858000"/>
          </a:xfrm>
          <a:prstGeom prst="rect">
            <a:avLst/>
          </a:prstGeom>
          <a:solidFill>
            <a:schemeClr val="bg1">
              <a:lumMod val="95000"/>
            </a:schemeClr>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8366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1352212" y="0"/>
            <a:ext cx="0" cy="68580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2" name="Title Placeholder 1"/>
          <p:cNvSpPr>
            <a:spLocks noGrp="1"/>
          </p:cNvSpPr>
          <p:nvPr>
            <p:ph type="title"/>
          </p:nvPr>
        </p:nvSpPr>
        <p:spPr>
          <a:xfrm>
            <a:off x="1522414" y="319088"/>
            <a:ext cx="9144000" cy="1143000"/>
          </a:xfrm>
          <a:prstGeom prst="rect">
            <a:avLst/>
          </a:prstGeom>
        </p:spPr>
        <p:txBody>
          <a:bodyPr vert="horz" lIns="91440" tIns="45720" rIns="91440" bIns="45720" rtlCol="0" anchor="b">
            <a:normAutofit/>
          </a:bodyPr>
          <a:lstStyle/>
          <a:p>
            <a:r>
              <a:rPr dirty="0"/>
              <a:t>Click to edit Master title style</a:t>
            </a:r>
          </a:p>
        </p:txBody>
      </p:sp>
      <p:sp>
        <p:nvSpPr>
          <p:cNvPr id="3" name="Text Placeholder 2"/>
          <p:cNvSpPr>
            <a:spLocks noGrp="1"/>
          </p:cNvSpPr>
          <p:nvPr>
            <p:ph type="body" idx="1"/>
          </p:nvPr>
        </p:nvSpPr>
        <p:spPr>
          <a:xfrm>
            <a:off x="1522414" y="1643063"/>
            <a:ext cx="9144000" cy="4529137"/>
          </a:xfrm>
          <a:prstGeom prst="rect">
            <a:avLst/>
          </a:prstGeom>
        </p:spPr>
        <p:txBody>
          <a:bodyPr vert="horz" lIns="91440" tIns="45720" rIns="91440" bIns="4572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126670" y="5848291"/>
            <a:ext cx="1461518" cy="704909"/>
          </a:xfrm>
          <a:prstGeom prst="rect">
            <a:avLst/>
          </a:prstGeom>
          <a:effectLst>
            <a:reflection blurRad="25400" stA="12000" endPos="35000" dist="63500" dir="5400000" sy="-100000" algn="bl" rotWithShape="0"/>
          </a:effectLst>
        </p:spPr>
      </p:pic>
    </p:spTree>
    <p:extLst>
      <p:ext uri="{BB962C8B-B14F-4D97-AF65-F5344CB8AC3E}">
        <p14:creationId xmlns:p14="http://schemas.microsoft.com/office/powerpoint/2010/main" val="264783986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0"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5000"/>
        </a:lnSpc>
        <a:spcBef>
          <a:spcPct val="0"/>
        </a:spcBef>
        <a:buNone/>
        <a:defRPr sz="4800" kern="1200">
          <a:solidFill>
            <a:schemeClr val="tx1"/>
          </a:solidFill>
          <a:latin typeface="Aller Display" panose="02000503000000020003" pitchFamily="2" charset="0"/>
          <a:ea typeface="+mj-ea"/>
          <a:cs typeface="+mj-cs"/>
        </a:defRPr>
      </a:lvl1pPr>
    </p:titleStyle>
    <p:bodyStyle>
      <a:lvl1pPr marL="274320" indent="-228600" algn="l" defTabSz="914400" rtl="0" eaLnBrk="1" latinLnBrk="0" hangingPunct="1">
        <a:lnSpc>
          <a:spcPct val="90000"/>
        </a:lnSpc>
        <a:spcBef>
          <a:spcPts val="1800"/>
        </a:spcBef>
        <a:buClr>
          <a:schemeClr val="tx1"/>
        </a:buClr>
        <a:buFont typeface="Arial" pitchFamily="34" charset="0"/>
        <a:buChar char="•"/>
        <a:defRPr sz="2000" kern="1200">
          <a:solidFill>
            <a:schemeClr val="tx1"/>
          </a:solidFill>
          <a:latin typeface="Frutiger 45 Light" pitchFamily="34" charset="0"/>
          <a:ea typeface="+mn-ea"/>
          <a:cs typeface="+mn-cs"/>
        </a:defRPr>
      </a:lvl1pPr>
      <a:lvl2pPr marL="594360" indent="-228600" algn="l" defTabSz="914400" rtl="0" eaLnBrk="1" latinLnBrk="0" hangingPunct="1">
        <a:lnSpc>
          <a:spcPct val="90000"/>
        </a:lnSpc>
        <a:spcBef>
          <a:spcPts val="1000"/>
        </a:spcBef>
        <a:buClr>
          <a:schemeClr val="tx1"/>
        </a:buClr>
        <a:buFont typeface="Arial" pitchFamily="34" charset="0"/>
        <a:buChar char="•"/>
        <a:defRPr sz="1800" kern="1200">
          <a:solidFill>
            <a:schemeClr val="tx1"/>
          </a:solidFill>
          <a:latin typeface="Frutiger 45 Light" pitchFamily="34" charset="0"/>
          <a:ea typeface="+mn-ea"/>
          <a:cs typeface="+mn-cs"/>
        </a:defRPr>
      </a:lvl2pPr>
      <a:lvl3pPr marL="914400" indent="-228600"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Frutiger 45 Light" pitchFamily="34" charset="0"/>
          <a:ea typeface="+mn-ea"/>
          <a:cs typeface="+mn-cs"/>
        </a:defRPr>
      </a:lvl3pPr>
      <a:lvl4pPr marL="1234440" indent="-228600" algn="l" defTabSz="914400" rtl="0" eaLnBrk="1" latinLnBrk="0" hangingPunct="1">
        <a:lnSpc>
          <a:spcPct val="90000"/>
        </a:lnSpc>
        <a:spcBef>
          <a:spcPts val="800"/>
        </a:spcBef>
        <a:buClr>
          <a:schemeClr val="tx1"/>
        </a:buClr>
        <a:buFont typeface="Arial" pitchFamily="34" charset="0"/>
        <a:buChar char="•"/>
        <a:defRPr sz="1400" kern="1200">
          <a:solidFill>
            <a:schemeClr val="tx1"/>
          </a:solidFill>
          <a:latin typeface="Frutiger 45 Light" pitchFamily="34" charset="0"/>
          <a:ea typeface="+mn-ea"/>
          <a:cs typeface="+mn-cs"/>
        </a:defRPr>
      </a:lvl4pPr>
      <a:lvl5pPr marL="1554480" indent="-228600" algn="l" defTabSz="914400" rtl="0" eaLnBrk="1" latinLnBrk="0" hangingPunct="1">
        <a:lnSpc>
          <a:spcPct val="90000"/>
        </a:lnSpc>
        <a:spcBef>
          <a:spcPts val="800"/>
        </a:spcBef>
        <a:buClr>
          <a:schemeClr val="tx1"/>
        </a:buClr>
        <a:buFont typeface="Arial" pitchFamily="34" charset="0"/>
        <a:buChar char="•"/>
        <a:defRPr sz="1400" kern="1200">
          <a:solidFill>
            <a:schemeClr val="tx1"/>
          </a:solidFill>
          <a:latin typeface="Frutiger 45 Light" pitchFamily="34" charset="0"/>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video" Target="https://www.youtube.com/embed/E7rAgFZS5do" TargetMode="Externa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youtube.com/watch?v=E7rAgFZS5d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1692847" y="917753"/>
            <a:ext cx="2475794" cy="3314700"/>
          </a:xfrm>
        </p:spPr>
      </p:pic>
      <p:pic>
        <p:nvPicPr>
          <p:cNvPr id="8" name="Picture Placeholder 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4722812" y="914400"/>
            <a:ext cx="2667000" cy="3410682"/>
          </a:xfrm>
          <a:scene3d>
            <a:camera prst="orthographicFront">
              <a:rot lat="0" lon="0" rev="0"/>
            </a:camera>
            <a:lightRig rig="threePt" dir="t"/>
          </a:scene3d>
        </p:spPr>
      </p:pic>
      <p:pic>
        <p:nvPicPr>
          <p:cNvPr id="9" name="Picture Placeholder 8"/>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tretch>
            <a:fillRect/>
          </a:stretch>
        </p:blipFill>
        <p:spPr>
          <a:xfrm rot="5400000">
            <a:off x="7543180" y="1296370"/>
            <a:ext cx="3395236" cy="2546427"/>
          </a:xfrm>
        </p:spPr>
      </p:pic>
      <p:sp>
        <p:nvSpPr>
          <p:cNvPr id="6" name="Title 5"/>
          <p:cNvSpPr>
            <a:spLocks noGrp="1"/>
          </p:cNvSpPr>
          <p:nvPr>
            <p:ph type="ctrTitle"/>
          </p:nvPr>
        </p:nvSpPr>
        <p:spPr>
          <a:xfrm>
            <a:off x="1522412" y="4648200"/>
            <a:ext cx="9144002" cy="947736"/>
          </a:xfrm>
        </p:spPr>
        <p:txBody>
          <a:bodyPr>
            <a:normAutofit/>
          </a:bodyPr>
          <a:lstStyle/>
          <a:p>
            <a:r>
              <a:rPr lang="en-US" dirty="0" err="1" smtClean="0"/>
              <a:t>Soupe</a:t>
            </a:r>
            <a:r>
              <a:rPr lang="en-US" dirty="0" smtClean="0"/>
              <a:t> à </a:t>
            </a:r>
            <a:r>
              <a:rPr lang="en-US" dirty="0" err="1" smtClean="0"/>
              <a:t>L’Oignon</a:t>
            </a:r>
            <a:endParaRPr lang="en-US" dirty="0"/>
          </a:p>
        </p:txBody>
      </p:sp>
    </p:spTree>
    <p:extLst>
      <p:ext uri="{BB962C8B-B14F-4D97-AF65-F5344CB8AC3E}">
        <p14:creationId xmlns:p14="http://schemas.microsoft.com/office/powerpoint/2010/main" val="307381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937" y="288488"/>
            <a:ext cx="6848475" cy="6493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262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6212" y="457200"/>
            <a:ext cx="9144000" cy="3124200"/>
          </a:xfrm>
        </p:spPr>
        <p:txBody>
          <a:bodyPr>
            <a:normAutofit/>
          </a:bodyPr>
          <a:lstStyle/>
          <a:p>
            <a:r>
              <a:rPr lang="en-US" dirty="0"/>
              <a:t>The Science Kitchen </a:t>
            </a:r>
            <a:r>
              <a:rPr lang="en-US" dirty="0" smtClean="0"/>
              <a:t/>
            </a:r>
            <a:br>
              <a:rPr lang="en-US" dirty="0" smtClean="0"/>
            </a:br>
            <a:r>
              <a:rPr lang="en-US" dirty="0" smtClean="0"/>
              <a:t/>
            </a:r>
            <a:br>
              <a:rPr lang="en-US" dirty="0" smtClean="0"/>
            </a:br>
            <a:r>
              <a:rPr lang="en-US" dirty="0" smtClean="0"/>
              <a:t>- </a:t>
            </a:r>
            <a:r>
              <a:rPr lang="en-US" dirty="0"/>
              <a:t>Food &amp; Cooking </a:t>
            </a:r>
            <a:r>
              <a:rPr lang="en-US" dirty="0" smtClean="0"/>
              <a:t>as an  </a:t>
            </a:r>
            <a:br>
              <a:rPr lang="en-US" dirty="0" smtClean="0"/>
            </a:br>
            <a:r>
              <a:rPr lang="en-US" dirty="0" smtClean="0"/>
              <a:t>- Anchor </a:t>
            </a:r>
            <a:r>
              <a:rPr lang="en-US" dirty="0"/>
              <a:t>Scenario </a:t>
            </a:r>
            <a:r>
              <a:rPr lang="en-US" dirty="0" smtClean="0"/>
              <a:t>for</a:t>
            </a:r>
            <a:br>
              <a:rPr lang="en-US" dirty="0" smtClean="0"/>
            </a:br>
            <a:r>
              <a:rPr lang="en-US" dirty="0"/>
              <a:t>-</a:t>
            </a:r>
            <a:r>
              <a:rPr lang="en-US" dirty="0" smtClean="0"/>
              <a:t> Science </a:t>
            </a:r>
            <a:r>
              <a:rPr lang="en-US" dirty="0"/>
              <a:t>Education.</a:t>
            </a:r>
          </a:p>
        </p:txBody>
      </p:sp>
    </p:spTree>
    <p:extLst>
      <p:ext uri="{BB962C8B-B14F-4D97-AF65-F5344CB8AC3E}">
        <p14:creationId xmlns:p14="http://schemas.microsoft.com/office/powerpoint/2010/main" val="257476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6212" y="457200"/>
            <a:ext cx="1219200" cy="1219200"/>
          </a:xfrm>
          <a:prstGeom prst="rect">
            <a:avLst/>
          </a:prstGeom>
        </p:spPr>
      </p:pic>
      <p:pic>
        <p:nvPicPr>
          <p:cNvPr id="3" name="E7rAgFZS5do"/>
          <p:cNvPicPr>
            <a:picLocks noRot="1" noChangeAspect="1"/>
          </p:cNvPicPr>
          <p:nvPr>
            <a:videoFile r:link="rId1"/>
          </p:nvPr>
        </p:nvPicPr>
        <p:blipFill>
          <a:blip r:embed="rId6"/>
          <a:stretch>
            <a:fillRect/>
          </a:stretch>
        </p:blipFill>
        <p:spPr>
          <a:xfrm>
            <a:off x="3503612" y="2133600"/>
            <a:ext cx="4572000" cy="2571750"/>
          </a:xfrm>
          <a:prstGeom prst="rect">
            <a:avLst/>
          </a:prstGeom>
        </p:spPr>
      </p:pic>
    </p:spTree>
    <p:extLst>
      <p:ext uri="{BB962C8B-B14F-4D97-AF65-F5344CB8AC3E}">
        <p14:creationId xmlns:p14="http://schemas.microsoft.com/office/powerpoint/2010/main" val="321971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381001"/>
            <a:ext cx="3124201" cy="1981200"/>
          </a:xfrm>
        </p:spPr>
        <p:txBody>
          <a:bodyPr/>
          <a:lstStyle/>
          <a:p>
            <a:r>
              <a:rPr lang="en-US" dirty="0" smtClean="0"/>
              <a:t>Learning Outcomes</a:t>
            </a:r>
            <a:endParaRPr lang="en-US" dirty="0"/>
          </a:p>
        </p:txBody>
      </p:sp>
      <p:pic>
        <p:nvPicPr>
          <p:cNvPr id="5" name="Picture Placeholder 4"/>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35" t="8092" r="4063" b="-730"/>
          <a:stretch/>
        </p:blipFill>
        <p:spPr>
          <a:xfrm rot="21480000">
            <a:off x="1123034" y="1188720"/>
            <a:ext cx="4754880" cy="3840480"/>
          </a:xfrm>
        </p:spPr>
      </p:pic>
      <p:sp>
        <p:nvSpPr>
          <p:cNvPr id="4" name="Text Placeholder 3"/>
          <p:cNvSpPr>
            <a:spLocks noGrp="1"/>
          </p:cNvSpPr>
          <p:nvPr>
            <p:ph type="body" sz="half" idx="2"/>
          </p:nvPr>
        </p:nvSpPr>
        <p:spPr>
          <a:xfrm>
            <a:off x="7923212" y="2514601"/>
            <a:ext cx="3124201" cy="4038600"/>
          </a:xfrm>
        </p:spPr>
        <p:txBody>
          <a:bodyPr>
            <a:normAutofit fontScale="85000" lnSpcReduction="10000"/>
          </a:bodyPr>
          <a:lstStyle/>
          <a:p>
            <a:pPr marL="342900" indent="-342900" fontAlgn="base">
              <a:buFont typeface="Arial" panose="020B0604020202020204" pitchFamily="34" charset="0"/>
              <a:buChar char="•"/>
            </a:pPr>
            <a:r>
              <a:rPr lang="en-US" dirty="0"/>
              <a:t>Choose onions for soup.</a:t>
            </a:r>
          </a:p>
          <a:p>
            <a:pPr marL="342900" indent="-342900" fontAlgn="base">
              <a:buFont typeface="Arial" panose="020B0604020202020204" pitchFamily="34" charset="0"/>
              <a:buChar char="•"/>
            </a:pPr>
            <a:r>
              <a:rPr lang="en-US" dirty="0"/>
              <a:t>Differentiate between different kinds of culinary Alliums.</a:t>
            </a:r>
          </a:p>
          <a:p>
            <a:pPr marL="342900" indent="-342900" fontAlgn="base">
              <a:buFont typeface="Arial" panose="020B0604020202020204" pitchFamily="34" charset="0"/>
              <a:buChar char="•"/>
            </a:pPr>
            <a:r>
              <a:rPr lang="en-US" dirty="0"/>
              <a:t>Categorize different kinds of Onion Varieties by function and by morphology..</a:t>
            </a:r>
          </a:p>
          <a:p>
            <a:pPr marL="342900" indent="-342900" fontAlgn="base">
              <a:buFont typeface="Arial" panose="020B0604020202020204" pitchFamily="34" charset="0"/>
              <a:buChar char="•"/>
            </a:pPr>
            <a:r>
              <a:rPr lang="en-US" dirty="0"/>
              <a:t>Relate the source of the word onion vis-à-vis its’ growth habit.</a:t>
            </a:r>
          </a:p>
          <a:p>
            <a:pPr marL="342900" indent="-342900" fontAlgn="base">
              <a:buFont typeface="Arial" panose="020B0604020202020204" pitchFamily="34" charset="0"/>
              <a:buChar char="•"/>
            </a:pPr>
            <a:r>
              <a:rPr lang="en-US" dirty="0"/>
              <a:t>Name onion plant parts gross anatomy</a:t>
            </a:r>
            <a:r>
              <a:rPr lang="en-US" dirty="0" smtClean="0"/>
              <a:t>.</a:t>
            </a:r>
          </a:p>
          <a:p>
            <a:pPr marL="342900" indent="-342900" fontAlgn="base">
              <a:buFont typeface="Arial" panose="020B0604020202020204" pitchFamily="34" charset="0"/>
              <a:buChar char="•"/>
            </a:pPr>
            <a:r>
              <a:rPr lang="en-US" dirty="0" smtClean="0"/>
              <a:t>Classify onion taxonomically.</a:t>
            </a:r>
            <a:endParaRPr lang="en-US" dirty="0"/>
          </a:p>
        </p:txBody>
      </p:sp>
    </p:spTree>
    <p:extLst>
      <p:ext uri="{BB962C8B-B14F-4D97-AF65-F5344CB8AC3E}">
        <p14:creationId xmlns:p14="http://schemas.microsoft.com/office/powerpoint/2010/main" val="349738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0625" r="12499"/>
          <a:stretch/>
        </p:blipFill>
        <p:spPr/>
      </p:pic>
      <p:pic>
        <p:nvPicPr>
          <p:cNvPr id="3" name="Picture Placeholder 2"/>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12670" r="40668"/>
          <a:stretch/>
        </p:blipFill>
        <p:spPr/>
      </p:pic>
      <p:pic>
        <p:nvPicPr>
          <p:cNvPr id="4" name="Picture Placeholder 3"/>
          <p:cNvPicPr>
            <a:picLocks noGrp="1" noChangeAspect="1"/>
          </p:cNvPicPr>
          <p:nvPr>
            <p:ph type="pic" sz="quarter" idx="15"/>
          </p:nvPr>
        </p:nvPicPr>
        <p:blipFill rotWithShape="1">
          <a:blip r:embed="rId5">
            <a:extLst>
              <a:ext uri="{28A0092B-C50C-407E-A947-70E740481C1C}">
                <a14:useLocalDpi xmlns:a14="http://schemas.microsoft.com/office/drawing/2010/main" val="0"/>
              </a:ext>
            </a:extLst>
          </a:blip>
          <a:srcRect l="22047" r="31365"/>
          <a:stretch/>
        </p:blipFill>
        <p:spPr>
          <a:scene3d>
            <a:camera prst="orthographicFront">
              <a:rot lat="0" lon="10800000" rev="0"/>
            </a:camera>
            <a:lightRig rig="threePt" dir="t"/>
          </a:scene3d>
        </p:spPr>
      </p:pic>
      <p:sp>
        <p:nvSpPr>
          <p:cNvPr id="12" name="Title 11"/>
          <p:cNvSpPr>
            <a:spLocks noGrp="1"/>
          </p:cNvSpPr>
          <p:nvPr>
            <p:ph type="ctrTitle"/>
          </p:nvPr>
        </p:nvSpPr>
        <p:spPr/>
        <p:txBody>
          <a:bodyPr/>
          <a:lstStyle/>
          <a:p>
            <a:r>
              <a:rPr lang="en-US" dirty="0" smtClean="0"/>
              <a:t>Getting to Know You.</a:t>
            </a:r>
            <a:endParaRPr lang="en-US" dirty="0"/>
          </a:p>
        </p:txBody>
      </p:sp>
    </p:spTree>
    <p:extLst>
      <p:ext uri="{BB962C8B-B14F-4D97-AF65-F5344CB8AC3E}">
        <p14:creationId xmlns:p14="http://schemas.microsoft.com/office/powerpoint/2010/main" val="299318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937" y="288488"/>
            <a:ext cx="6848475" cy="6493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85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6212" y="457200"/>
            <a:ext cx="9144000" cy="1066800"/>
          </a:xfrm>
        </p:spPr>
        <p:txBody>
          <a:bodyPr>
            <a:normAutofit fontScale="90000"/>
          </a:bodyPr>
          <a:lstStyle/>
          <a:p>
            <a:r>
              <a:rPr lang="en-US" dirty="0" smtClean="0"/>
              <a:t>It’s Classified!</a:t>
            </a:r>
            <a:br>
              <a:rPr lang="en-US" dirty="0" smtClean="0"/>
            </a:br>
            <a:endParaRPr lang="en-US" dirty="0"/>
          </a:p>
        </p:txBody>
      </p:sp>
      <p:sp>
        <p:nvSpPr>
          <p:cNvPr id="3" name="Content Placeholder 2"/>
          <p:cNvSpPr>
            <a:spLocks noGrp="1"/>
          </p:cNvSpPr>
          <p:nvPr>
            <p:ph idx="1"/>
          </p:nvPr>
        </p:nvSpPr>
        <p:spPr>
          <a:xfrm>
            <a:off x="2284412" y="3962400"/>
            <a:ext cx="8382002" cy="1828800"/>
          </a:xfrm>
        </p:spPr>
        <p:txBody>
          <a:bodyPr/>
          <a:lstStyle/>
          <a:p>
            <a:r>
              <a:rPr lang="en-US" dirty="0" smtClean="0"/>
              <a:t>Prepare French Onion Soup</a:t>
            </a:r>
          </a:p>
          <a:p>
            <a:pPr fontAlgn="base"/>
            <a:r>
              <a:rPr lang="en-US" dirty="0"/>
              <a:t>Use the ingredients and cooking process as jumping off point to explain scientific principles, such as </a:t>
            </a:r>
            <a:r>
              <a:rPr lang="en-US" dirty="0" smtClean="0"/>
              <a:t>Biological Classification Systems...</a:t>
            </a:r>
            <a:endParaRPr lang="en-US" dirty="0"/>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1034" b="97416" l="500" r="99375">
                        <a14:foregroundMark x1="37125" y1="42119" x2="37125" y2="42119"/>
                        <a14:foregroundMark x1="39125" y1="69509" x2="39125" y2="69509"/>
                        <a14:foregroundMark x1="55500" y1="51421" x2="55500" y2="51421"/>
                        <a14:foregroundMark x1="47500" y1="49612" x2="47500" y2="49612"/>
                        <a14:foregroundMark x1="5625" y1="39018" x2="5625" y2="39018"/>
                        <a14:foregroundMark x1="6625" y1="32817" x2="6625" y2="32817"/>
                        <a14:foregroundMark x1="18875" y1="28165" x2="18875" y2="28165"/>
                        <a14:foregroundMark x1="30125" y1="41602" x2="30125" y2="41602"/>
                        <a14:foregroundMark x1="20125" y1="51421" x2="21375" y2="51421"/>
                        <a14:foregroundMark x1="63250" y1="55556" x2="63250" y2="55556"/>
                        <a14:foregroundMark x1="72500" y1="60724" x2="72500" y2="60724"/>
                        <a14:foregroundMark x1="76125" y1="63566" x2="76125" y2="63566"/>
                        <a14:foregroundMark x1="88000" y1="60724" x2="88000" y2="60724"/>
                        <a14:foregroundMark x1="93500" y1="64083" x2="93500" y2="64083"/>
                        <a14:foregroundMark x1="83750" y1="50904" x2="83750" y2="50904"/>
                        <a14:foregroundMark x1="81250" y1="60724" x2="81250" y2="60724"/>
                        <a14:foregroundMark x1="81500" y1="74677" x2="81500" y2="74677"/>
                        <a14:foregroundMark x1="67125" y1="45478" x2="67125" y2="45478"/>
                        <a14:foregroundMark x1="65500" y1="54780" x2="65500" y2="54780"/>
                        <a14:foregroundMark x1="52000" y1="41602" x2="52000" y2="41602"/>
                        <a14:foregroundMark x1="43875" y1="58140" x2="43875" y2="58140"/>
                        <a14:foregroundMark x1="42625" y1="38243" x2="42625" y2="38243"/>
                        <a14:foregroundMark x1="35250" y1="57623" x2="35250" y2="57623"/>
                        <a14:foregroundMark x1="14000" y1="26873" x2="14000" y2="26873"/>
                        <a14:foregroundMark x1="10750" y1="49612" x2="10750" y2="49612"/>
                      </a14:backgroundRemoval>
                    </a14:imgEffect>
                  </a14:imgLayer>
                </a14:imgProps>
              </a:ext>
              <a:ext uri="{28A0092B-C50C-407E-A947-70E740481C1C}">
                <a14:useLocalDpi xmlns:a14="http://schemas.microsoft.com/office/drawing/2010/main" val="0"/>
              </a:ext>
            </a:extLst>
          </a:blip>
          <a:stretch>
            <a:fillRect/>
          </a:stretch>
        </p:blipFill>
        <p:spPr>
          <a:xfrm>
            <a:off x="3351212" y="1295400"/>
            <a:ext cx="4902200" cy="2371439"/>
          </a:xfrm>
          <a:prstGeom prst="rect">
            <a:avLst/>
          </a:prstGeom>
        </p:spPr>
      </p:pic>
    </p:spTree>
    <p:extLst>
      <p:ext uri="{BB962C8B-B14F-4D97-AF65-F5344CB8AC3E}">
        <p14:creationId xmlns:p14="http://schemas.microsoft.com/office/powerpoint/2010/main" val="270586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t>1.  Spanish </a:t>
            </a:r>
            <a:r>
              <a:rPr lang="en-US" sz="2800" dirty="0"/>
              <a:t>onion</a:t>
            </a:r>
            <a:br>
              <a:rPr lang="en-US" sz="2800" dirty="0"/>
            </a:br>
            <a:r>
              <a:rPr lang="en-US" sz="2800" dirty="0" smtClean="0"/>
              <a:t>2.  Shallots</a:t>
            </a:r>
            <a:br>
              <a:rPr lang="en-US" sz="2800" dirty="0" smtClean="0"/>
            </a:br>
            <a:r>
              <a:rPr lang="en-US" sz="2800" dirty="0" smtClean="0"/>
              <a:t>3.  White onion</a:t>
            </a:r>
            <a:br>
              <a:rPr lang="en-US" sz="2800" dirty="0" smtClean="0"/>
            </a:br>
            <a:r>
              <a:rPr lang="en-US" sz="2800" dirty="0" smtClean="0"/>
              <a:t>4.  Garlic</a:t>
            </a:r>
            <a:br>
              <a:rPr lang="en-US" sz="2800" dirty="0" smtClean="0"/>
            </a:br>
            <a:r>
              <a:rPr lang="en-US" sz="2800" dirty="0" smtClean="0"/>
              <a:t>5.  Pearl onions</a:t>
            </a:r>
            <a:br>
              <a:rPr lang="en-US" sz="2800" dirty="0" smtClean="0"/>
            </a:br>
            <a:r>
              <a:rPr lang="en-US" sz="2800" dirty="0" smtClean="0"/>
              <a:t>6.  Red onion</a:t>
            </a:r>
            <a:br>
              <a:rPr lang="en-US" sz="2800" dirty="0" smtClean="0"/>
            </a:br>
            <a:r>
              <a:rPr lang="en-US" sz="2800" dirty="0" smtClean="0"/>
              <a:t>7.  Sweet onions</a:t>
            </a:r>
            <a:br>
              <a:rPr lang="en-US" sz="2800" dirty="0" smtClean="0"/>
            </a:br>
            <a:r>
              <a:rPr lang="en-US" sz="2800" dirty="0" smtClean="0"/>
              <a:t>8.  Ramps</a:t>
            </a:r>
            <a:br>
              <a:rPr lang="en-US" sz="2800" dirty="0" smtClean="0"/>
            </a:br>
            <a:r>
              <a:rPr lang="en-US" sz="2800" dirty="0" smtClean="0"/>
              <a:t>9.  Scallions</a:t>
            </a:r>
            <a:br>
              <a:rPr lang="en-US" sz="2800" dirty="0" smtClean="0"/>
            </a:br>
            <a:r>
              <a:rPr lang="en-US" sz="2800" dirty="0" smtClean="0"/>
              <a:t>10. Cipollini</a:t>
            </a:r>
            <a:endParaRPr lang="en-US" sz="28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4" cy="4172858"/>
          </a:xfrm>
        </p:spPr>
      </p:pic>
    </p:spTree>
    <p:extLst>
      <p:ext uri="{BB962C8B-B14F-4D97-AF65-F5344CB8AC3E}">
        <p14:creationId xmlns:p14="http://schemas.microsoft.com/office/powerpoint/2010/main" val="621586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t>1.  Spanish </a:t>
            </a:r>
            <a:r>
              <a:rPr lang="en-US" sz="2800" dirty="0"/>
              <a:t>onion</a:t>
            </a:r>
            <a:br>
              <a:rPr lang="en-US" sz="2800" dirty="0"/>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128652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r>
              <a:rPr lang="en-US" sz="2800" dirty="0"/>
              <a:t/>
            </a:r>
            <a:br>
              <a:rPr lang="en-US" sz="2800" dirty="0"/>
            </a:br>
            <a:r>
              <a:rPr lang="en-US" sz="2800" dirty="0" smtClean="0"/>
              <a:t>2.  Shallots</a:t>
            </a:r>
            <a:br>
              <a:rPr lang="en-US" sz="2800" dirty="0" smtClean="0"/>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141912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r>
              <a:rPr lang="en-US" sz="2800" dirty="0" smtClean="0"/>
              <a:t/>
            </a:r>
            <a:br>
              <a:rPr lang="en-US" sz="2800" dirty="0" smtClean="0"/>
            </a:br>
            <a:r>
              <a:rPr lang="en-US" sz="2800" dirty="0" smtClean="0"/>
              <a:t>3.  White onion</a:t>
            </a:r>
            <a:br>
              <a:rPr lang="en-US" sz="2800" dirty="0" smtClean="0"/>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665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r>
              <a:rPr lang="en-US" sz="2800" dirty="0" smtClean="0"/>
              <a:t/>
            </a:r>
            <a:br>
              <a:rPr lang="en-US" sz="2800" dirty="0" smtClean="0"/>
            </a:br>
            <a:r>
              <a:rPr lang="en-US" sz="2800" dirty="0" smtClean="0"/>
              <a:t>4.  Garlic</a:t>
            </a:r>
            <a:br>
              <a:rPr lang="en-US" sz="2800" dirty="0" smtClean="0"/>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20932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r>
              <a:rPr lang="en-US" sz="2800" dirty="0" smtClean="0"/>
              <a:t/>
            </a:r>
            <a:br>
              <a:rPr lang="en-US" sz="2800" dirty="0" smtClean="0"/>
            </a:br>
            <a:r>
              <a:rPr lang="en-US" sz="2800" dirty="0" smtClean="0"/>
              <a:t>5.  Pearl onions</a:t>
            </a:r>
            <a:br>
              <a:rPr lang="en-US" sz="2800" dirty="0" smtClean="0"/>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54627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r>
              <a:rPr lang="en-US" sz="2800" dirty="0" smtClean="0"/>
              <a:t/>
            </a:r>
            <a:br>
              <a:rPr lang="en-US" sz="2800" dirty="0" smtClean="0"/>
            </a:br>
            <a:r>
              <a:rPr lang="en-US" sz="2800" dirty="0" smtClean="0"/>
              <a:t>6.  Red onion</a:t>
            </a:r>
            <a:br>
              <a:rPr lang="en-US" sz="2800" dirty="0" smtClean="0"/>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208350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r>
              <a:rPr lang="en-US" sz="2800" dirty="0" smtClean="0"/>
              <a:t/>
            </a:r>
            <a:br>
              <a:rPr lang="en-US" sz="2800" dirty="0" smtClean="0"/>
            </a:br>
            <a:r>
              <a:rPr lang="en-US" sz="2800" dirty="0" smtClean="0"/>
              <a:t>7.  Sweet onions</a:t>
            </a:r>
            <a:br>
              <a:rPr lang="en-US" sz="2800" dirty="0" smtClean="0"/>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181096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r>
              <a:rPr lang="en-US" sz="2800" dirty="0" smtClean="0"/>
              <a:t/>
            </a:r>
            <a:br>
              <a:rPr lang="en-US" sz="2800" dirty="0" smtClean="0"/>
            </a:br>
            <a:r>
              <a:rPr lang="en-US" sz="2800" dirty="0" smtClean="0"/>
              <a:t>8.  Ramps</a:t>
            </a:r>
            <a:br>
              <a:rPr lang="en-US" sz="2800" dirty="0" smtClean="0"/>
            </a:br>
            <a:r>
              <a:rPr lang="en-US" sz="2800" dirty="0" smtClean="0">
                <a:solidFill>
                  <a:schemeClr val="bg1">
                    <a:lumMod val="75000"/>
                  </a:schemeClr>
                </a:solidFill>
              </a:rPr>
              <a:t>9.  Scallions</a:t>
            </a:r>
            <a:br>
              <a:rPr lang="en-US" sz="2800" dirty="0" smtClean="0">
                <a:solidFill>
                  <a:schemeClr val="bg1">
                    <a:lumMod val="75000"/>
                  </a:schemeClr>
                </a:solidFill>
              </a:rPr>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414292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r>
              <a:rPr lang="en-US" sz="2800" dirty="0" smtClean="0"/>
              <a:t/>
            </a:r>
            <a:br>
              <a:rPr lang="en-US" sz="2800" dirty="0" smtClean="0"/>
            </a:br>
            <a:r>
              <a:rPr lang="en-US" sz="2800" dirty="0" smtClean="0"/>
              <a:t>9.  Scallions</a:t>
            </a:r>
            <a:br>
              <a:rPr lang="en-US" sz="2800" dirty="0" smtClean="0"/>
            </a:br>
            <a:r>
              <a:rPr lang="en-US" sz="2800" dirty="0" smtClean="0">
                <a:solidFill>
                  <a:schemeClr val="bg1">
                    <a:lumMod val="75000"/>
                  </a:schemeClr>
                </a:solidFill>
              </a:rPr>
              <a:t>10. Cipollini</a:t>
            </a:r>
            <a:endParaRPr lang="en-US" sz="2800" dirty="0">
              <a:solidFill>
                <a:schemeClr val="bg1">
                  <a:lumMod val="75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223249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bg1">
                    <a:lumMod val="75000"/>
                  </a:schemeClr>
                </a:solidFill>
              </a:rPr>
              <a:t>1.  Spanish </a:t>
            </a:r>
            <a:r>
              <a:rPr lang="en-US" sz="2800" dirty="0">
                <a:solidFill>
                  <a:schemeClr val="bg1">
                    <a:lumMod val="75000"/>
                  </a:schemeClr>
                </a:solidFill>
              </a:rPr>
              <a:t>onion</a:t>
            </a:r>
            <a:br>
              <a:rPr lang="en-US" sz="2800" dirty="0">
                <a:solidFill>
                  <a:schemeClr val="bg1">
                    <a:lumMod val="75000"/>
                  </a:schemeClr>
                </a:solidFill>
              </a:rPr>
            </a:br>
            <a:r>
              <a:rPr lang="en-US" sz="2800" dirty="0" smtClean="0">
                <a:solidFill>
                  <a:schemeClr val="bg1">
                    <a:lumMod val="75000"/>
                  </a:schemeClr>
                </a:solidFill>
              </a:rPr>
              <a:t>2.  Shallots</a:t>
            </a:r>
            <a:br>
              <a:rPr lang="en-US" sz="2800" dirty="0" smtClean="0">
                <a:solidFill>
                  <a:schemeClr val="bg1">
                    <a:lumMod val="75000"/>
                  </a:schemeClr>
                </a:solidFill>
              </a:rPr>
            </a:br>
            <a:r>
              <a:rPr lang="en-US" sz="2800" dirty="0" smtClean="0">
                <a:solidFill>
                  <a:schemeClr val="bg1">
                    <a:lumMod val="75000"/>
                  </a:schemeClr>
                </a:solidFill>
              </a:rPr>
              <a:t>3.  White onion</a:t>
            </a:r>
            <a:br>
              <a:rPr lang="en-US" sz="2800" dirty="0" smtClean="0">
                <a:solidFill>
                  <a:schemeClr val="bg1">
                    <a:lumMod val="75000"/>
                  </a:schemeClr>
                </a:solidFill>
              </a:rPr>
            </a:br>
            <a:r>
              <a:rPr lang="en-US" sz="2800" dirty="0" smtClean="0">
                <a:solidFill>
                  <a:schemeClr val="bg1">
                    <a:lumMod val="75000"/>
                  </a:schemeClr>
                </a:solidFill>
              </a:rPr>
              <a:t>4.  Garlic</a:t>
            </a:r>
            <a:br>
              <a:rPr lang="en-US" sz="2800" dirty="0" smtClean="0">
                <a:solidFill>
                  <a:schemeClr val="bg1">
                    <a:lumMod val="75000"/>
                  </a:schemeClr>
                </a:solidFill>
              </a:rPr>
            </a:br>
            <a:r>
              <a:rPr lang="en-US" sz="2800" dirty="0" smtClean="0">
                <a:solidFill>
                  <a:schemeClr val="bg1">
                    <a:lumMod val="75000"/>
                  </a:schemeClr>
                </a:solidFill>
              </a:rPr>
              <a:t>5.  Pearl onions</a:t>
            </a:r>
            <a:br>
              <a:rPr lang="en-US" sz="2800" dirty="0" smtClean="0">
                <a:solidFill>
                  <a:schemeClr val="bg1">
                    <a:lumMod val="75000"/>
                  </a:schemeClr>
                </a:solidFill>
              </a:rPr>
            </a:br>
            <a:r>
              <a:rPr lang="en-US" sz="2800" dirty="0" smtClean="0">
                <a:solidFill>
                  <a:schemeClr val="bg1">
                    <a:lumMod val="75000"/>
                  </a:schemeClr>
                </a:solidFill>
              </a:rPr>
              <a:t>6.  Red onion</a:t>
            </a:r>
            <a:br>
              <a:rPr lang="en-US" sz="2800" dirty="0" smtClean="0">
                <a:solidFill>
                  <a:schemeClr val="bg1">
                    <a:lumMod val="75000"/>
                  </a:schemeClr>
                </a:solidFill>
              </a:rPr>
            </a:br>
            <a:r>
              <a:rPr lang="en-US" sz="2800" dirty="0" smtClean="0">
                <a:solidFill>
                  <a:schemeClr val="bg1">
                    <a:lumMod val="75000"/>
                  </a:schemeClr>
                </a:solidFill>
              </a:rPr>
              <a:t>7.  Sweet onions</a:t>
            </a:r>
            <a:br>
              <a:rPr lang="en-US" sz="2800" dirty="0" smtClean="0">
                <a:solidFill>
                  <a:schemeClr val="bg1">
                    <a:lumMod val="75000"/>
                  </a:schemeClr>
                </a:solidFill>
              </a:rPr>
            </a:br>
            <a:r>
              <a:rPr lang="en-US" sz="2800" dirty="0" smtClean="0">
                <a:solidFill>
                  <a:schemeClr val="bg1">
                    <a:lumMod val="75000"/>
                  </a:schemeClr>
                </a:solidFill>
              </a:rPr>
              <a:t>8.  Ramps</a:t>
            </a:r>
            <a:br>
              <a:rPr lang="en-US" sz="2800" dirty="0" smtClean="0">
                <a:solidFill>
                  <a:schemeClr val="bg1">
                    <a:lumMod val="75000"/>
                  </a:schemeClr>
                </a:solidFill>
              </a:rPr>
            </a:br>
            <a:r>
              <a:rPr lang="en-US" sz="2800" dirty="0" smtClean="0">
                <a:solidFill>
                  <a:schemeClr val="bg1">
                    <a:lumMod val="75000"/>
                  </a:schemeClr>
                </a:solidFill>
              </a:rPr>
              <a:t>9.  Scallions</a:t>
            </a:r>
            <a:r>
              <a:rPr lang="en-US" sz="2800" dirty="0" smtClean="0"/>
              <a:t/>
            </a:r>
            <a:br>
              <a:rPr lang="en-US" sz="2800" dirty="0" smtClean="0"/>
            </a:br>
            <a:r>
              <a:rPr lang="en-US" sz="2800" dirty="0" smtClean="0"/>
              <a:t>10. Cipollini</a:t>
            </a:r>
            <a:endParaRPr lang="en-US" sz="28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Tree>
    <p:extLst>
      <p:ext uri="{BB962C8B-B14F-4D97-AF65-F5344CB8AC3E}">
        <p14:creationId xmlns:p14="http://schemas.microsoft.com/office/powerpoint/2010/main" val="207992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accent3"/>
                </a:solidFill>
              </a:rPr>
              <a:t>1.  Spanish </a:t>
            </a:r>
            <a:r>
              <a:rPr lang="en-US" sz="2800" dirty="0">
                <a:solidFill>
                  <a:schemeClr val="accent3"/>
                </a:solidFill>
              </a:rPr>
              <a:t>onion</a:t>
            </a:r>
            <a:r>
              <a:rPr lang="en-US" sz="2800" dirty="0"/>
              <a:t/>
            </a:r>
            <a:br>
              <a:rPr lang="en-US" sz="2800" dirty="0"/>
            </a:br>
            <a:r>
              <a:rPr lang="en-US" sz="2800" dirty="0" smtClean="0">
                <a:solidFill>
                  <a:schemeClr val="accent4">
                    <a:lumMod val="20000"/>
                    <a:lumOff val="80000"/>
                  </a:schemeClr>
                </a:solidFill>
              </a:rPr>
              <a:t>2.  Shallots</a:t>
            </a:r>
            <a:br>
              <a:rPr lang="en-US" sz="2800" dirty="0" smtClean="0">
                <a:solidFill>
                  <a:schemeClr val="accent4">
                    <a:lumMod val="20000"/>
                    <a:lumOff val="80000"/>
                  </a:schemeClr>
                </a:solidFill>
              </a:rPr>
            </a:br>
            <a:r>
              <a:rPr lang="en-US" sz="2800" dirty="0" smtClean="0">
                <a:solidFill>
                  <a:schemeClr val="accent4">
                    <a:lumMod val="20000"/>
                    <a:lumOff val="80000"/>
                  </a:schemeClr>
                </a:solidFill>
              </a:rPr>
              <a:t>3.  White onion</a:t>
            </a:r>
            <a:r>
              <a:rPr lang="en-US" sz="2800" dirty="0" smtClean="0"/>
              <a:t/>
            </a:r>
            <a:br>
              <a:rPr lang="en-US" sz="2800" dirty="0" smtClean="0"/>
            </a:br>
            <a:r>
              <a:rPr lang="en-US" sz="2800" dirty="0" smtClean="0">
                <a:solidFill>
                  <a:schemeClr val="accent3"/>
                </a:solidFill>
              </a:rPr>
              <a:t>4.  Garlic</a:t>
            </a:r>
            <a:r>
              <a:rPr lang="en-US" sz="2800" dirty="0" smtClean="0"/>
              <a:t/>
            </a:r>
            <a:br>
              <a:rPr lang="en-US" sz="2800" dirty="0" smtClean="0"/>
            </a:br>
            <a:r>
              <a:rPr lang="en-US" sz="2800" dirty="0" smtClean="0">
                <a:solidFill>
                  <a:schemeClr val="accent4">
                    <a:lumMod val="20000"/>
                    <a:lumOff val="80000"/>
                  </a:schemeClr>
                </a:solidFill>
              </a:rPr>
              <a:t>5.  Pearl onions</a:t>
            </a:r>
            <a:r>
              <a:rPr lang="en-US" sz="2800" dirty="0" smtClean="0"/>
              <a:t/>
            </a:r>
            <a:br>
              <a:rPr lang="en-US" sz="2800" dirty="0" smtClean="0"/>
            </a:br>
            <a:r>
              <a:rPr lang="en-US" sz="2800" dirty="0" smtClean="0">
                <a:solidFill>
                  <a:schemeClr val="accent3"/>
                </a:solidFill>
              </a:rPr>
              <a:t>6.  Red onion</a:t>
            </a:r>
            <a:r>
              <a:rPr lang="en-US" sz="2800" dirty="0" smtClean="0"/>
              <a:t/>
            </a:r>
            <a:br>
              <a:rPr lang="en-US" sz="2800" dirty="0" smtClean="0"/>
            </a:br>
            <a:r>
              <a:rPr lang="en-US" sz="2800" dirty="0" smtClean="0">
                <a:solidFill>
                  <a:schemeClr val="accent4">
                    <a:lumMod val="20000"/>
                    <a:lumOff val="80000"/>
                  </a:schemeClr>
                </a:solidFill>
              </a:rPr>
              <a:t>7.  Sweet onions</a:t>
            </a:r>
            <a:r>
              <a:rPr lang="en-US" sz="2800" dirty="0" smtClean="0"/>
              <a:t/>
            </a:r>
            <a:br>
              <a:rPr lang="en-US" sz="2800" dirty="0" smtClean="0"/>
            </a:br>
            <a:r>
              <a:rPr lang="en-US" sz="2800" dirty="0" smtClean="0">
                <a:solidFill>
                  <a:schemeClr val="accent3"/>
                </a:solidFill>
              </a:rPr>
              <a:t>8.  Ramps</a:t>
            </a:r>
            <a:br>
              <a:rPr lang="en-US" sz="2800" dirty="0" smtClean="0">
                <a:solidFill>
                  <a:schemeClr val="accent3"/>
                </a:solidFill>
              </a:rPr>
            </a:br>
            <a:r>
              <a:rPr lang="en-US" sz="2800" dirty="0" smtClean="0">
                <a:solidFill>
                  <a:schemeClr val="accent3"/>
                </a:solidFill>
              </a:rPr>
              <a:t>9.  Scallions</a:t>
            </a:r>
            <a:r>
              <a:rPr lang="en-US" sz="2800" dirty="0" smtClean="0"/>
              <a:t/>
            </a:r>
            <a:br>
              <a:rPr lang="en-US" sz="2800" dirty="0" smtClean="0"/>
            </a:br>
            <a:r>
              <a:rPr lang="en-US" sz="2800" dirty="0" smtClean="0">
                <a:solidFill>
                  <a:schemeClr val="accent4">
                    <a:lumMod val="20000"/>
                    <a:lumOff val="80000"/>
                  </a:schemeClr>
                </a:solidFill>
              </a:rPr>
              <a:t>10. Cipollini</a:t>
            </a:r>
            <a:endParaRPr lang="en-US" sz="2800" dirty="0">
              <a:solidFill>
                <a:schemeClr val="accent4">
                  <a:lumMod val="20000"/>
                  <a:lumOff val="80000"/>
                </a:schemeClr>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
        <p:nvSpPr>
          <p:cNvPr id="3" name="TextBox 2"/>
          <p:cNvSpPr txBox="1"/>
          <p:nvPr/>
        </p:nvSpPr>
        <p:spPr>
          <a:xfrm>
            <a:off x="7770812" y="552942"/>
            <a:ext cx="3159839" cy="523220"/>
          </a:xfrm>
          <a:prstGeom prst="rect">
            <a:avLst/>
          </a:prstGeom>
          <a:noFill/>
        </p:spPr>
        <p:txBody>
          <a:bodyPr wrap="none" rtlCol="0">
            <a:spAutoFit/>
          </a:bodyPr>
          <a:lstStyle/>
          <a:p>
            <a:r>
              <a:rPr lang="en-US" sz="2800" dirty="0">
                <a:solidFill>
                  <a:schemeClr val="accent3"/>
                </a:solidFill>
                <a:latin typeface="Aller Display" panose="02000503000000020003" pitchFamily="2" charset="0"/>
                <a:ea typeface="+mj-ea"/>
                <a:cs typeface="+mj-cs"/>
              </a:rPr>
              <a:t>Stronger Alliums</a:t>
            </a:r>
          </a:p>
        </p:txBody>
      </p:sp>
    </p:spTree>
    <p:extLst>
      <p:ext uri="{BB962C8B-B14F-4D97-AF65-F5344CB8AC3E}">
        <p14:creationId xmlns:p14="http://schemas.microsoft.com/office/powerpoint/2010/main" val="255806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solidFill>
                  <a:schemeClr val="accent3">
                    <a:lumMod val="20000"/>
                    <a:lumOff val="80000"/>
                  </a:schemeClr>
                </a:solidFill>
              </a:rPr>
              <a:t>1.  Spanish </a:t>
            </a:r>
            <a:r>
              <a:rPr lang="en-US" sz="2800" dirty="0">
                <a:solidFill>
                  <a:schemeClr val="accent3">
                    <a:lumMod val="20000"/>
                    <a:lumOff val="80000"/>
                  </a:schemeClr>
                </a:solidFill>
              </a:rPr>
              <a:t>onion</a:t>
            </a:r>
            <a:br>
              <a:rPr lang="en-US" sz="2800" dirty="0">
                <a:solidFill>
                  <a:schemeClr val="accent3">
                    <a:lumMod val="20000"/>
                    <a:lumOff val="80000"/>
                  </a:schemeClr>
                </a:solidFill>
              </a:rPr>
            </a:br>
            <a:r>
              <a:rPr lang="en-US" sz="2800" dirty="0" smtClean="0">
                <a:solidFill>
                  <a:schemeClr val="accent4"/>
                </a:solidFill>
              </a:rPr>
              <a:t>2.  Shallots</a:t>
            </a:r>
            <a:r>
              <a:rPr lang="en-US" sz="2800" dirty="0" smtClean="0"/>
              <a:t/>
            </a:r>
            <a:br>
              <a:rPr lang="en-US" sz="2800" dirty="0" smtClean="0"/>
            </a:br>
            <a:r>
              <a:rPr lang="en-US" sz="2800" dirty="0" smtClean="0">
                <a:solidFill>
                  <a:schemeClr val="accent4"/>
                </a:solidFill>
              </a:rPr>
              <a:t>3.  White onion</a:t>
            </a:r>
            <a:r>
              <a:rPr lang="en-US" sz="2800" dirty="0" smtClean="0"/>
              <a:t/>
            </a:r>
            <a:br>
              <a:rPr lang="en-US" sz="2800" dirty="0" smtClean="0"/>
            </a:br>
            <a:r>
              <a:rPr lang="en-US" sz="2800" dirty="0" smtClean="0">
                <a:solidFill>
                  <a:schemeClr val="accent3">
                    <a:lumMod val="20000"/>
                    <a:lumOff val="80000"/>
                  </a:schemeClr>
                </a:solidFill>
              </a:rPr>
              <a:t>4.  Garlic</a:t>
            </a:r>
            <a:br>
              <a:rPr lang="en-US" sz="2800" dirty="0" smtClean="0">
                <a:solidFill>
                  <a:schemeClr val="accent3">
                    <a:lumMod val="20000"/>
                    <a:lumOff val="80000"/>
                  </a:schemeClr>
                </a:solidFill>
              </a:rPr>
            </a:br>
            <a:r>
              <a:rPr lang="en-US" sz="2800" dirty="0" smtClean="0">
                <a:solidFill>
                  <a:schemeClr val="accent4"/>
                </a:solidFill>
              </a:rPr>
              <a:t>5.  Pearl onions</a:t>
            </a:r>
            <a:r>
              <a:rPr lang="en-US" sz="2800" dirty="0" smtClean="0"/>
              <a:t/>
            </a:r>
            <a:br>
              <a:rPr lang="en-US" sz="2800" dirty="0" smtClean="0"/>
            </a:br>
            <a:r>
              <a:rPr lang="en-US" sz="2800" dirty="0" smtClean="0">
                <a:solidFill>
                  <a:schemeClr val="accent3">
                    <a:lumMod val="20000"/>
                    <a:lumOff val="80000"/>
                  </a:schemeClr>
                </a:solidFill>
              </a:rPr>
              <a:t>6.  Red onion</a:t>
            </a:r>
            <a:br>
              <a:rPr lang="en-US" sz="2800" dirty="0" smtClean="0">
                <a:solidFill>
                  <a:schemeClr val="accent3">
                    <a:lumMod val="20000"/>
                    <a:lumOff val="80000"/>
                  </a:schemeClr>
                </a:solidFill>
              </a:rPr>
            </a:br>
            <a:r>
              <a:rPr lang="en-US" sz="2800" dirty="0" smtClean="0">
                <a:solidFill>
                  <a:schemeClr val="accent4"/>
                </a:solidFill>
              </a:rPr>
              <a:t>7.  Sweet onions</a:t>
            </a:r>
            <a:r>
              <a:rPr lang="en-US" sz="2800" dirty="0" smtClean="0"/>
              <a:t/>
            </a:r>
            <a:br>
              <a:rPr lang="en-US" sz="2800" dirty="0" smtClean="0"/>
            </a:br>
            <a:r>
              <a:rPr lang="en-US" sz="2800" dirty="0" smtClean="0">
                <a:solidFill>
                  <a:schemeClr val="accent3">
                    <a:lumMod val="20000"/>
                    <a:lumOff val="80000"/>
                  </a:schemeClr>
                </a:solidFill>
              </a:rPr>
              <a:t>8.  Ramps</a:t>
            </a:r>
            <a:br>
              <a:rPr lang="en-US" sz="2800" dirty="0" smtClean="0">
                <a:solidFill>
                  <a:schemeClr val="accent3">
                    <a:lumMod val="20000"/>
                    <a:lumOff val="80000"/>
                  </a:schemeClr>
                </a:solidFill>
              </a:rPr>
            </a:br>
            <a:r>
              <a:rPr lang="en-US" sz="2800" dirty="0" smtClean="0">
                <a:solidFill>
                  <a:schemeClr val="accent3">
                    <a:lumMod val="20000"/>
                    <a:lumOff val="80000"/>
                  </a:schemeClr>
                </a:solidFill>
              </a:rPr>
              <a:t>9.  Scallions</a:t>
            </a:r>
            <a:br>
              <a:rPr lang="en-US" sz="2800" dirty="0" smtClean="0">
                <a:solidFill>
                  <a:schemeClr val="accent3">
                    <a:lumMod val="20000"/>
                    <a:lumOff val="80000"/>
                  </a:schemeClr>
                </a:solidFill>
              </a:rPr>
            </a:br>
            <a:r>
              <a:rPr lang="en-US" sz="2800" dirty="0" smtClean="0">
                <a:solidFill>
                  <a:schemeClr val="accent4"/>
                </a:solidFill>
              </a:rPr>
              <a:t>10. Cipollini</a:t>
            </a:r>
            <a:endParaRPr lang="en-US" sz="2800" dirty="0">
              <a:solidFill>
                <a:schemeClr val="accent4"/>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3" cy="4172858"/>
          </a:xfrm>
        </p:spPr>
      </p:pic>
      <p:sp>
        <p:nvSpPr>
          <p:cNvPr id="4" name="TextBox 3"/>
          <p:cNvSpPr txBox="1"/>
          <p:nvPr/>
        </p:nvSpPr>
        <p:spPr>
          <a:xfrm>
            <a:off x="7770812" y="552942"/>
            <a:ext cx="2723823" cy="523220"/>
          </a:xfrm>
          <a:prstGeom prst="rect">
            <a:avLst/>
          </a:prstGeom>
          <a:noFill/>
        </p:spPr>
        <p:txBody>
          <a:bodyPr wrap="none" rtlCol="0">
            <a:spAutoFit/>
          </a:bodyPr>
          <a:lstStyle/>
          <a:p>
            <a:r>
              <a:rPr lang="en-US" sz="2800" dirty="0" smtClean="0">
                <a:solidFill>
                  <a:schemeClr val="accent4"/>
                </a:solidFill>
                <a:latin typeface="Aller Display" panose="02000503000000020003" pitchFamily="2" charset="0"/>
                <a:ea typeface="+mj-ea"/>
                <a:cs typeface="+mj-cs"/>
              </a:rPr>
              <a:t>Milder </a:t>
            </a:r>
            <a:r>
              <a:rPr lang="en-US" sz="2800" dirty="0">
                <a:solidFill>
                  <a:schemeClr val="accent4"/>
                </a:solidFill>
                <a:latin typeface="Aller Display" panose="02000503000000020003" pitchFamily="2" charset="0"/>
                <a:ea typeface="+mj-ea"/>
                <a:cs typeface="+mj-cs"/>
              </a:rPr>
              <a:t>Alliums</a:t>
            </a:r>
          </a:p>
        </p:txBody>
      </p:sp>
    </p:spTree>
    <p:extLst>
      <p:ext uri="{BB962C8B-B14F-4D97-AF65-F5344CB8AC3E}">
        <p14:creationId xmlns:p14="http://schemas.microsoft.com/office/powerpoint/2010/main" val="26580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212" y="1219200"/>
            <a:ext cx="3124201" cy="4038600"/>
          </a:xfrm>
        </p:spPr>
        <p:txBody>
          <a:bodyPr>
            <a:normAutofit/>
          </a:bodyPr>
          <a:lstStyle/>
          <a:p>
            <a:r>
              <a:rPr lang="en-US" sz="2800" dirty="0" smtClean="0"/>
              <a:t>1.  Spanish </a:t>
            </a:r>
            <a:r>
              <a:rPr lang="en-US" sz="2800" dirty="0"/>
              <a:t>onion</a:t>
            </a:r>
            <a:br>
              <a:rPr lang="en-US" sz="2800" dirty="0"/>
            </a:br>
            <a:r>
              <a:rPr lang="en-US" sz="2800" dirty="0" smtClean="0"/>
              <a:t>2.  Shallots</a:t>
            </a:r>
            <a:br>
              <a:rPr lang="en-US" sz="2800" dirty="0" smtClean="0"/>
            </a:br>
            <a:r>
              <a:rPr lang="en-US" sz="2800" dirty="0" smtClean="0"/>
              <a:t>3.  White onion</a:t>
            </a:r>
            <a:br>
              <a:rPr lang="en-US" sz="2800" dirty="0" smtClean="0"/>
            </a:br>
            <a:r>
              <a:rPr lang="en-US" sz="2800" dirty="0" smtClean="0"/>
              <a:t>4.  Garlic</a:t>
            </a:r>
            <a:br>
              <a:rPr lang="en-US" sz="2800" dirty="0" smtClean="0"/>
            </a:br>
            <a:r>
              <a:rPr lang="en-US" sz="2800" dirty="0" smtClean="0"/>
              <a:t>5.  Pearl onions</a:t>
            </a:r>
            <a:br>
              <a:rPr lang="en-US" sz="2800" dirty="0" smtClean="0"/>
            </a:br>
            <a:r>
              <a:rPr lang="en-US" sz="2800" dirty="0" smtClean="0"/>
              <a:t>6.  Red onion</a:t>
            </a:r>
            <a:br>
              <a:rPr lang="en-US" sz="2800" dirty="0" smtClean="0"/>
            </a:br>
            <a:r>
              <a:rPr lang="en-US" sz="2800" dirty="0" smtClean="0"/>
              <a:t>7.  Sweet onions</a:t>
            </a:r>
            <a:br>
              <a:rPr lang="en-US" sz="2800" dirty="0" smtClean="0"/>
            </a:br>
            <a:r>
              <a:rPr lang="en-US" sz="2800" dirty="0" smtClean="0"/>
              <a:t>8.  Ramps</a:t>
            </a:r>
            <a:br>
              <a:rPr lang="en-US" sz="2800" dirty="0" smtClean="0"/>
            </a:br>
            <a:r>
              <a:rPr lang="en-US" sz="2800" dirty="0" smtClean="0"/>
              <a:t>9.  Scallions</a:t>
            </a:r>
            <a:br>
              <a:rPr lang="en-US" sz="2800" dirty="0" smtClean="0"/>
            </a:br>
            <a:r>
              <a:rPr lang="en-US" sz="2800" dirty="0" smtClean="0"/>
              <a:t>10. Cipollini</a:t>
            </a:r>
            <a:endParaRPr lang="en-US" sz="28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rot="21480000">
            <a:off x="1128303" y="978948"/>
            <a:ext cx="4949204" cy="4172858"/>
          </a:xfrm>
        </p:spPr>
      </p:pic>
    </p:spTree>
    <p:extLst>
      <p:ext uri="{BB962C8B-B14F-4D97-AF65-F5344CB8AC3E}">
        <p14:creationId xmlns:p14="http://schemas.microsoft.com/office/powerpoint/2010/main" val="256676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412" y="152400"/>
            <a:ext cx="9144002" cy="1447800"/>
          </a:xfrm>
        </p:spPr>
        <p:txBody>
          <a:bodyPr/>
          <a:lstStyle/>
          <a:p>
            <a:r>
              <a:rPr lang="en-US" dirty="0" smtClean="0"/>
              <a:t>Other Classifications</a:t>
            </a:r>
            <a:endParaRPr lang="en-US" dirty="0"/>
          </a:p>
        </p:txBody>
      </p:sp>
      <p:sp>
        <p:nvSpPr>
          <p:cNvPr id="3" name="Subtitle 2"/>
          <p:cNvSpPr>
            <a:spLocks noGrp="1"/>
          </p:cNvSpPr>
          <p:nvPr>
            <p:ph type="subTitle" idx="1"/>
          </p:nvPr>
        </p:nvSpPr>
        <p:spPr/>
        <p:txBody>
          <a:bodyPr/>
          <a:lstStyle/>
          <a:p>
            <a:r>
              <a:rPr lang="en-US" dirty="0" smtClean="0"/>
              <a:t>A Discussion </a:t>
            </a:r>
            <a:endParaRPr lang="en-US" dirty="0"/>
          </a:p>
        </p:txBody>
      </p:sp>
    </p:spTree>
    <p:extLst>
      <p:ext uri="{BB962C8B-B14F-4D97-AF65-F5344CB8AC3E}">
        <p14:creationId xmlns:p14="http://schemas.microsoft.com/office/powerpoint/2010/main" val="144900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30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Food Gourmet 16x9">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FoodGourmet">
      <a:dk1>
        <a:srgbClr val="4D0511"/>
      </a:dk1>
      <a:lt1>
        <a:sysClr val="window" lastClr="FFFFFF"/>
      </a:lt1>
      <a:dk2>
        <a:srgbClr val="000000"/>
      </a:dk2>
      <a:lt2>
        <a:srgbClr val="DDDDDD"/>
      </a:lt2>
      <a:accent1>
        <a:srgbClr val="CA2A1E"/>
      </a:accent1>
      <a:accent2>
        <a:srgbClr val="EE6612"/>
      </a:accent2>
      <a:accent3>
        <a:srgbClr val="EBA61D"/>
      </a:accent3>
      <a:accent4>
        <a:srgbClr val="70A22E"/>
      </a:accent4>
      <a:accent5>
        <a:srgbClr val="359986"/>
      </a:accent5>
      <a:accent6>
        <a:srgbClr val="8159A4"/>
      </a:accent6>
      <a:hlink>
        <a:srgbClr val="3777BD"/>
      </a:hlink>
      <a:folHlink>
        <a:srgbClr val="B2B2B2"/>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141aba3b8f8cb7f331be6546df69db50">
  <xsd:schema xmlns:xsd="http://www.w3.org/2001/XMLSchema" xmlns:xs="http://www.w3.org/2001/XMLSchema" xmlns:p="http://schemas.microsoft.com/office/2006/metadata/properties" targetNamespace="http://schemas.microsoft.com/office/2006/metadata/properties" ma:root="true" ma:fieldsID="f8e4ef66d87525153bd8907774ed28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3DA7E6-CB56-46C4-B92D-CEC3767B8517}">
  <ds:schemaRefs>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s>
</ds:datastoreItem>
</file>

<file path=customXml/itemProps2.xml><?xml version="1.0" encoding="utf-8"?>
<ds:datastoreItem xmlns:ds="http://schemas.openxmlformats.org/officeDocument/2006/customXml" ds:itemID="{E5033CA8-31CF-44FC-AC0E-BDC1626C8DBA}">
  <ds:schemaRefs>
    <ds:schemaRef ds:uri="http://schemas.microsoft.com/sharepoint/v3/contenttype/forms"/>
  </ds:schemaRefs>
</ds:datastoreItem>
</file>

<file path=customXml/itemProps3.xml><?xml version="1.0" encoding="utf-8"?>
<ds:datastoreItem xmlns:ds="http://schemas.openxmlformats.org/officeDocument/2006/customXml" ds:itemID="{07131E21-0A94-4369-94ED-0067EBC45D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1536</Words>
  <Application>Microsoft Office PowerPoint</Application>
  <PresentationFormat>Custom</PresentationFormat>
  <Paragraphs>122</Paragraphs>
  <Slides>24</Slides>
  <Notes>24</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Food Gourmet 16x9</vt:lpstr>
      <vt:lpstr>Soupe à L’Oignon</vt:lpstr>
      <vt:lpstr>PowerPoint Presentation</vt:lpstr>
      <vt:lpstr>The Science Kitchen   - Food &amp; Cooking as an   - Anchor Scenario for - Science Education.</vt:lpstr>
      <vt:lpstr>PowerPoint Presentation</vt:lpstr>
      <vt:lpstr>Learning Outcomes</vt:lpstr>
      <vt:lpstr>Getting to Know You.</vt:lpstr>
      <vt:lpstr>PowerPoint Presentation</vt:lpstr>
      <vt:lpstr>It’s Classified! </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1.  Spanish onion 2.  Shallots 3.  White onion 4.  Garlic 5.  Pearl onions 6.  Red onion 7.  Sweet onions 8.  Ramps 9.  Scallions 10. Cipollini</vt:lpstr>
      <vt:lpstr>Other Classifications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2012-05-21T15:09:31Z</dcterms:created>
  <dcterms:modified xsi:type="dcterms:W3CDTF">2016-05-09T16:05:49Z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0x0101007C1D5F340F01F94FA2FD29A5E6DC872E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